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6" r:id="rId2"/>
    <p:sldId id="303" r:id="rId3"/>
    <p:sldId id="346" r:id="rId4"/>
    <p:sldId id="581" r:id="rId5"/>
    <p:sldId id="562" r:id="rId6"/>
    <p:sldId id="596" r:id="rId7"/>
    <p:sldId id="600" r:id="rId8"/>
    <p:sldId id="564" r:id="rId9"/>
    <p:sldId id="614" r:id="rId10"/>
    <p:sldId id="601" r:id="rId11"/>
    <p:sldId id="566" r:id="rId12"/>
    <p:sldId id="609" r:id="rId13"/>
    <p:sldId id="611" r:id="rId14"/>
    <p:sldId id="568" r:id="rId15"/>
    <p:sldId id="266" r:id="rId16"/>
  </p:sldIdLst>
  <p:sldSz cx="12192000" cy="6858000"/>
  <p:notesSz cx="6794500" cy="99314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4" userDrawn="1">
          <p15:clr>
            <a:srgbClr val="A4A3A4"/>
          </p15:clr>
        </p15:guide>
        <p15:guide id="2" orient="horz" pos="119" userDrawn="1">
          <p15:clr>
            <a:srgbClr val="A4A3A4"/>
          </p15:clr>
        </p15:guide>
        <p15:guide id="3" orient="horz" pos="4042" userDrawn="1">
          <p15:clr>
            <a:srgbClr val="A4A3A4"/>
          </p15:clr>
        </p15:guide>
        <p15:guide id="4" orient="horz" pos="2296" userDrawn="1">
          <p15:clr>
            <a:srgbClr val="A4A3A4"/>
          </p15:clr>
        </p15:guide>
        <p15:guide id="6" pos="3840" userDrawn="1">
          <p15:clr>
            <a:srgbClr val="A4A3A4"/>
          </p15:clr>
        </p15:guide>
        <p15:guide id="7" pos="211" userDrawn="1">
          <p15:clr>
            <a:srgbClr val="A4A3A4"/>
          </p15:clr>
        </p15:guide>
        <p15:guide id="8" pos="7446" userDrawn="1">
          <p15:clr>
            <a:srgbClr val="A4A3A4"/>
          </p15:clr>
        </p15:guide>
        <p15:guide id="9" pos="166" userDrawn="1">
          <p15:clr>
            <a:srgbClr val="A4A3A4"/>
          </p15:clr>
        </p15:guide>
        <p15:guide id="10" pos="3704" userDrawn="1">
          <p15:clr>
            <a:srgbClr val="A4A3A4"/>
          </p15:clr>
        </p15:guide>
        <p15:guide id="11" pos="3952" userDrawn="1">
          <p15:clr>
            <a:srgbClr val="A4A3A4"/>
          </p15:clr>
        </p15:guide>
        <p15:guide id="12" pos="737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0000FF"/>
    <a:srgbClr val="0066FF"/>
    <a:srgbClr val="0033CC"/>
    <a:srgbClr val="3333FF"/>
    <a:srgbClr val="E28700"/>
    <a:srgbClr val="A50034"/>
    <a:srgbClr val="C500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C57187-A8FA-3671-A2CB-44C7581A183C}" v="192" dt="2022-11-11T16:58:12.797"/>
    <p1510:client id="{24E39E17-2E22-B486-77CF-777450499CC3}" v="2098" dt="2023-03-11T14:40:52.942"/>
    <p1510:client id="{25C22852-802B-FBCE-A825-55B1F7FDCC7C}" v="1734" dt="2023-04-12T06:38:36.207"/>
    <p1510:client id="{316BC03F-EDE1-2F4D-D69A-8EE5943606B1}" v="1589" dt="2023-05-14T14:36:13.456"/>
    <p1510:client id="{319A1BB2-D61D-3548-AF58-A9CF2939C341}" v="4" dt="2022-11-24T01:29:41.961"/>
    <p1510:client id="{3325744D-5811-5E9C-4EE5-B2D5B7B5E667}" v="13" dt="2022-11-12T13:55:26.931"/>
    <p1510:client id="{34500D41-EB10-682E-4083-FB91E6C6E19A}" v="1339" dt="2022-11-22T15:50:53.929"/>
    <p1510:client id="{58259F59-3304-98CA-0336-CFC984BA5730}" v="1" dt="2022-11-24T04:32:54.687"/>
    <p1510:client id="{58BAB58A-BBA2-D11F-2516-CB335FF2F934}" v="135" dt="2022-11-12T15:40:29.103"/>
    <p1510:client id="{59B55D6C-2BC5-A6A9-D442-924654954F80}" v="1768" dt="2023-04-11T14:04:42.242"/>
    <p1510:client id="{612BAEA1-1C22-B9BD-D9F4-1E717154E1C1}" v="888" dt="2023-03-12T10:07:14.273"/>
    <p1510:client id="{824E05D9-58C5-D97F-96EF-9DB38E035AD6}" v="20" dt="2023-03-12T02:58:09.693"/>
    <p1510:client id="{872E61A8-A26E-BF91-5CE9-29919A8AA6BA}" v="118" dt="2023-05-15T05:57:15.289"/>
    <p1510:client id="{8E0D370C-E258-4AF8-F0E8-71C8261397C8}" v="179" dt="2022-11-23T15:45:47.864"/>
    <p1510:client id="{C86F48C1-3A51-815C-1677-871C8E789FE0}" v="41" dt="2022-11-13T15:43:51.921"/>
    <p1510:client id="{F4A490F2-99BF-B88E-BF6A-862827F4B223}" v="1" dt="2022-11-24T04:45:32.488"/>
    <p1510:client id="{F57CF17D-286A-2D10-1B69-7C8C88275191}" v="117" dt="2023-03-12T14:52:52.86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1792" autoAdjust="0"/>
  </p:normalViewPr>
  <p:slideViewPr>
    <p:cSldViewPr snapToGrid="0">
      <p:cViewPr>
        <p:scale>
          <a:sx n="100" d="100"/>
          <a:sy n="100" d="100"/>
        </p:scale>
        <p:origin x="188" y="368"/>
      </p:cViewPr>
      <p:guideLst>
        <p:guide orient="horz" pos="164"/>
        <p:guide orient="horz" pos="119"/>
        <p:guide orient="horz" pos="4042"/>
        <p:guide orient="horz" pos="2296"/>
        <p:guide pos="3840"/>
        <p:guide pos="211"/>
        <p:guide pos="7446"/>
        <p:guide pos="166"/>
        <p:guide pos="3704"/>
        <p:guide pos="3952"/>
        <p:guide pos="737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759137C0-7968-40FC-B149-1354B9F0602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813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8C8A2DC-18A1-43F2-868F-84143212F96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48100" y="0"/>
            <a:ext cx="2944813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F3B521-7C1A-42BB-BD26-F611F361112B}" type="datetimeFigureOut">
              <a:rPr lang="ko-KR" altLang="en-US" smtClean="0"/>
              <a:t>2023-05-14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EDB3A63-AF89-408C-BD66-0E27B7B1F9B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32925"/>
            <a:ext cx="2944813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B72673C-BA81-4767-B5A7-6012E380EC9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48100" y="9432925"/>
            <a:ext cx="2944813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135128-8D40-493A-A312-846A6F9C09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128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283" cy="49657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48645" y="0"/>
            <a:ext cx="2944283" cy="49657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19BD65-8259-44B3-A69B-9C8B99C856D1}" type="datetimeFigureOut">
              <a:rPr lang="ko-KR" altLang="en-US" smtClean="0"/>
              <a:pPr/>
              <a:t>2023-05-14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87313" y="744538"/>
            <a:ext cx="6619875" cy="37242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450" y="4717415"/>
            <a:ext cx="5435600" cy="446913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33106"/>
            <a:ext cx="2944283" cy="49657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48645" y="9433106"/>
            <a:ext cx="2944283" cy="49657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01F0BF-A1E4-4CC4-8880-38A6075C7CA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35317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paultimothymooney/chest-xray-pneumonia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48304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LG스마트체 Regular"/>
              <a:ea typeface="LG스마트체 Regular" panose="020B0600000101010101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56907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LG스마트체 Regular"/>
              <a:ea typeface="LG스마트체 Regular" panose="020B0600000101010101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92207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LG스마트체 Regular"/>
              <a:ea typeface="LG스마트체 Regular" panose="020B0600000101010101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23284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LG스마트체 Regular"/>
              <a:ea typeface="LG스마트체 Regular" panose="020B0600000101010101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98045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08575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Calibri"/>
              <a:ea typeface="맑은 고딕"/>
              <a:cs typeface="Calibri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42916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*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프로젝트의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목표는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흉부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엑스레이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이미지를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분석하여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폐렴을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검출하는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모델을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만드는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것입니다</a:t>
            </a:r>
            <a:r>
              <a:rPr lang="en-US" dirty="0"/>
              <a:t>.</a:t>
            </a:r>
            <a:br>
              <a:rPr lang="en-US" dirty="0">
                <a:cs typeface="+mn-lt"/>
              </a:rPr>
            </a:br>
            <a:endParaRPr lang="en-US" dirty="0"/>
          </a:p>
          <a:p>
            <a:pPr>
              <a:defRPr/>
            </a:pPr>
            <a:r>
              <a:rPr lang="en-US" dirty="0"/>
              <a:t>*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폐렴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질환은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전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세계적으로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매년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많은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사람들이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발생하고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있으며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특히</a:t>
            </a:r>
            <a:r>
              <a:rPr lang="en-US" dirty="0"/>
              <a:t> COVID-19</a:t>
            </a:r>
            <a:r>
              <a:rPr lang="ko-KR" altLang="en-US" dirty="0">
                <a:ea typeface="맑은 고딕"/>
              </a:rPr>
              <a:t>로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인한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폐렴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환자들이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증가하면서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그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중요성이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더욱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부각되고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있습니다</a:t>
            </a:r>
            <a:r>
              <a:rPr lang="en-US" dirty="0"/>
              <a:t>.</a:t>
            </a:r>
            <a:br>
              <a:rPr lang="en-US" dirty="0">
                <a:cs typeface="+mn-lt"/>
              </a:rPr>
            </a:br>
            <a:endParaRPr lang="en-US" dirty="0"/>
          </a:p>
          <a:p>
            <a:pPr>
              <a:defRPr/>
            </a:pPr>
            <a:r>
              <a:rPr lang="en-US" dirty="0"/>
              <a:t>*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의료기관</a:t>
            </a:r>
            <a:r>
              <a:rPr lang="en-US" dirty="0"/>
              <a:t> K</a:t>
            </a:r>
            <a:r>
              <a:rPr lang="ko-KR" altLang="en-US" dirty="0">
                <a:ea typeface="맑은 고딕"/>
              </a:rPr>
              <a:t>에서는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폐렴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환자들의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수가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증가함에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따라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의료진들은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이를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신속하게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진단하고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치료하기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위해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더욱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많은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시간과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노력을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투자해야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하는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문제점을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경험하고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있습니다</a:t>
            </a:r>
            <a:r>
              <a:rPr lang="en-US" dirty="0"/>
              <a:t>.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이러한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상황에서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의료기관</a:t>
            </a:r>
            <a:r>
              <a:rPr lang="en-US" dirty="0"/>
              <a:t> K</a:t>
            </a:r>
            <a:r>
              <a:rPr lang="ko-KR" altLang="en-US" dirty="0">
                <a:ea typeface="맑은 고딕"/>
              </a:rPr>
              <a:t>는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인공지능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기술을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활용하여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폐렴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환자를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빠르고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정확하게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진단할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수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있는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모델을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개발하고자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저희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회사에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의뢰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했습니다</a:t>
            </a:r>
            <a:r>
              <a:rPr lang="en-US" dirty="0"/>
              <a:t>.</a:t>
            </a:r>
            <a:br>
              <a:rPr lang="en-US" dirty="0">
                <a:cs typeface="+mn-lt"/>
              </a:rPr>
            </a:br>
            <a:endParaRPr lang="en-US" dirty="0"/>
          </a:p>
          <a:p>
            <a:pPr>
              <a:defRPr/>
            </a:pPr>
            <a:r>
              <a:rPr lang="en-US" dirty="0"/>
              <a:t>*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이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모델로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의료진의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진단과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치료를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보조하며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빠르고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정확한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검출이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가능하게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하여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폐렴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환자를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더욱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빠르고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정확하게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진단하고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치료할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수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있게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되어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환자들의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치료와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회복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기간을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단축시킬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수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있고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의료진의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시간과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비용을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절약하게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될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것입니다</a:t>
            </a:r>
            <a:r>
              <a:rPr lang="en-US" dirty="0"/>
              <a:t>.</a:t>
            </a:r>
            <a:endParaRPr lang="en-US" dirty="0">
              <a:ea typeface="맑은 고딕"/>
            </a:endParaRPr>
          </a:p>
          <a:p>
            <a:pPr>
              <a:defRPr/>
            </a:pPr>
            <a:endParaRPr lang="en-US" dirty="0">
              <a:ea typeface="맑은 고딕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233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Chest X-Ray Images (Pneumonia) </a:t>
            </a:r>
            <a:r>
              <a:rPr lang="en-US" dirty="0" err="1"/>
              <a:t>폐렴</a:t>
            </a:r>
            <a:r>
              <a:rPr lang="en-US" dirty="0"/>
              <a:t> </a:t>
            </a:r>
            <a:r>
              <a:rPr lang="en-US" dirty="0" err="1"/>
              <a:t>진단</a:t>
            </a:r>
            <a:r>
              <a:rPr lang="en-US" dirty="0"/>
              <a:t> </a:t>
            </a:r>
            <a:r>
              <a:rPr lang="en-US" dirty="0" err="1"/>
              <a:t>데이터</a:t>
            </a:r>
            <a:r>
              <a:rPr lang="en-US" dirty="0"/>
              <a:t> </a:t>
            </a:r>
            <a:r>
              <a:rPr lang="en-US" dirty="0" err="1"/>
              <a:t>선정</a:t>
            </a:r>
            <a:endParaRPr lang="ko-KR" altLang="en-US" dirty="0" err="1"/>
          </a:p>
          <a:p>
            <a:r>
              <a:rPr lang="en-US" dirty="0">
                <a:hlinkClick r:id="rId3"/>
              </a:rPr>
              <a:t>https://www.kaggle.com/datasets/paultimothymooney/chest-xray-pneumonia</a:t>
            </a:r>
            <a:endParaRPr lang="en-US"/>
          </a:p>
          <a:p>
            <a:br>
              <a:rPr lang="en-US" dirty="0"/>
            </a:br>
            <a:endParaRPr lang="en-US" dirty="0"/>
          </a:p>
          <a:p>
            <a:r>
              <a:rPr lang="en-US" dirty="0"/>
              <a:t>Chest X-Ray Images (Pneumonia) </a:t>
            </a:r>
            <a:r>
              <a:rPr lang="en-US" dirty="0" err="1"/>
              <a:t>데이터는</a:t>
            </a:r>
            <a:r>
              <a:rPr lang="en-US" dirty="0"/>
              <a:t> 두 </a:t>
            </a:r>
            <a:r>
              <a:rPr lang="en-US" dirty="0" err="1"/>
              <a:t>가지</a:t>
            </a:r>
            <a:r>
              <a:rPr lang="en-US" dirty="0"/>
              <a:t> </a:t>
            </a:r>
            <a:r>
              <a:rPr lang="en-US" dirty="0" err="1"/>
              <a:t>클래스</a:t>
            </a:r>
            <a:r>
              <a:rPr lang="en-US" dirty="0"/>
              <a:t>(</a:t>
            </a:r>
            <a:r>
              <a:rPr lang="en-US" dirty="0" err="1"/>
              <a:t>정상</a:t>
            </a:r>
            <a:r>
              <a:rPr lang="en-US" dirty="0"/>
              <a:t>, </a:t>
            </a:r>
            <a:r>
              <a:rPr lang="en-US" dirty="0" err="1"/>
              <a:t>폐렴</a:t>
            </a:r>
            <a:r>
              <a:rPr lang="en-US" dirty="0"/>
              <a:t>)로 </a:t>
            </a:r>
            <a:r>
              <a:rPr lang="en-US" dirty="0" err="1"/>
              <a:t>이루어져</a:t>
            </a:r>
            <a:r>
              <a:rPr lang="en-US" dirty="0"/>
              <a:t> </a:t>
            </a:r>
            <a:r>
              <a:rPr lang="en-US" dirty="0" err="1"/>
              <a:t>있으며</a:t>
            </a:r>
            <a:r>
              <a:rPr lang="en-US" dirty="0"/>
              <a:t>, 총 5856개의 </a:t>
            </a:r>
            <a:r>
              <a:rPr lang="en-US" dirty="0" err="1"/>
              <a:t>이미지가</a:t>
            </a:r>
            <a:r>
              <a:rPr lang="en-US" dirty="0"/>
              <a:t> </a:t>
            </a:r>
            <a:r>
              <a:rPr lang="en-US" dirty="0" err="1"/>
              <a:t>포함되어</a:t>
            </a:r>
            <a:r>
              <a:rPr lang="en-US" dirty="0"/>
              <a:t> </a:t>
            </a:r>
            <a:r>
              <a:rPr lang="en-US" dirty="0" err="1"/>
              <a:t>있습니다</a:t>
            </a:r>
            <a:r>
              <a:rPr lang="en-US" dirty="0"/>
              <a:t>. 이 </a:t>
            </a:r>
            <a:r>
              <a:rPr lang="en-US" dirty="0" err="1"/>
              <a:t>데이터셋은</a:t>
            </a:r>
            <a:r>
              <a:rPr lang="en-US" dirty="0"/>
              <a:t> </a:t>
            </a:r>
            <a:r>
              <a:rPr lang="en-US" dirty="0" err="1"/>
              <a:t>의료</a:t>
            </a:r>
            <a:r>
              <a:rPr lang="en-US" dirty="0"/>
              <a:t> </a:t>
            </a:r>
            <a:r>
              <a:rPr lang="en-US" dirty="0" err="1"/>
              <a:t>분야에서의</a:t>
            </a:r>
            <a:r>
              <a:rPr lang="en-US" dirty="0"/>
              <a:t> </a:t>
            </a:r>
            <a:r>
              <a:rPr lang="en-US" dirty="0" err="1"/>
              <a:t>질병</a:t>
            </a:r>
            <a:r>
              <a:rPr lang="en-US" dirty="0"/>
              <a:t> </a:t>
            </a:r>
            <a:r>
              <a:rPr lang="en-US" dirty="0" err="1"/>
              <a:t>진단을</a:t>
            </a:r>
            <a:r>
              <a:rPr lang="en-US" dirty="0"/>
              <a:t> </a:t>
            </a:r>
            <a:r>
              <a:rPr lang="en-US" dirty="0" err="1"/>
              <a:t>자동화하는</a:t>
            </a:r>
            <a:r>
              <a:rPr lang="en-US" dirty="0"/>
              <a:t> </a:t>
            </a:r>
            <a:r>
              <a:rPr lang="en-US" dirty="0" err="1"/>
              <a:t>딥러닝</a:t>
            </a:r>
            <a:r>
              <a:rPr lang="en-US" dirty="0"/>
              <a:t> </a:t>
            </a:r>
            <a:r>
              <a:rPr lang="en-US" dirty="0" err="1"/>
              <a:t>모델을</a:t>
            </a:r>
            <a:r>
              <a:rPr lang="en-US" dirty="0"/>
              <a:t> </a:t>
            </a:r>
            <a:r>
              <a:rPr lang="en-US" dirty="0" err="1"/>
              <a:t>개발하는데</a:t>
            </a:r>
            <a:r>
              <a:rPr lang="en-US" dirty="0"/>
              <a:t> </a:t>
            </a:r>
            <a:r>
              <a:rPr lang="en-US" dirty="0" err="1"/>
              <a:t>활용될</a:t>
            </a:r>
            <a:r>
              <a:rPr lang="en-US" dirty="0"/>
              <a:t> 수 </a:t>
            </a:r>
            <a:r>
              <a:rPr lang="en-US" dirty="0" err="1"/>
              <a:t>있습니다</a:t>
            </a:r>
            <a:r>
              <a:rPr lang="en-US" dirty="0"/>
              <a:t>.</a:t>
            </a:r>
            <a:endParaRPr lang="en-US" dirty="0">
              <a:ea typeface="맑은 고딕"/>
            </a:endParaRPr>
          </a:p>
          <a:p>
            <a:br>
              <a:rPr lang="en-US" dirty="0"/>
            </a:br>
            <a:endParaRPr lang="en-US" dirty="0"/>
          </a:p>
          <a:p>
            <a:r>
              <a:rPr lang="en-US" dirty="0"/>
              <a:t>이 </a:t>
            </a:r>
            <a:r>
              <a:rPr lang="en-US" dirty="0" err="1"/>
              <a:t>데이터를</a:t>
            </a:r>
            <a:r>
              <a:rPr lang="en-US" dirty="0"/>
              <a:t> </a:t>
            </a:r>
            <a:r>
              <a:rPr lang="en-US" dirty="0" err="1"/>
              <a:t>선정한</a:t>
            </a:r>
            <a:r>
              <a:rPr lang="en-US" dirty="0"/>
              <a:t> </a:t>
            </a:r>
            <a:r>
              <a:rPr lang="en-US" dirty="0" err="1"/>
              <a:t>이유는</a:t>
            </a:r>
            <a:r>
              <a:rPr lang="en-US" dirty="0"/>
              <a:t> </a:t>
            </a:r>
            <a:r>
              <a:rPr lang="en-US" dirty="0" err="1"/>
              <a:t>딥러닝을</a:t>
            </a:r>
            <a:r>
              <a:rPr lang="en-US" dirty="0"/>
              <a:t> </a:t>
            </a:r>
            <a:r>
              <a:rPr lang="en-US" dirty="0" err="1"/>
              <a:t>이용한</a:t>
            </a:r>
            <a:r>
              <a:rPr lang="en-US" dirty="0"/>
              <a:t> </a:t>
            </a:r>
            <a:r>
              <a:rPr lang="en-US" dirty="0" err="1"/>
              <a:t>의료</a:t>
            </a:r>
            <a:r>
              <a:rPr lang="en-US" dirty="0"/>
              <a:t> </a:t>
            </a:r>
            <a:r>
              <a:rPr lang="en-US" dirty="0" err="1"/>
              <a:t>이미지</a:t>
            </a:r>
            <a:r>
              <a:rPr lang="en-US" dirty="0"/>
              <a:t> </a:t>
            </a:r>
            <a:r>
              <a:rPr lang="en-US" dirty="0" err="1"/>
              <a:t>분류</a:t>
            </a:r>
            <a:r>
              <a:rPr lang="en-US" dirty="0"/>
              <a:t> </a:t>
            </a:r>
            <a:r>
              <a:rPr lang="en-US" dirty="0" err="1"/>
              <a:t>문제는</a:t>
            </a:r>
            <a:r>
              <a:rPr lang="en-US" dirty="0"/>
              <a:t> </a:t>
            </a:r>
            <a:r>
              <a:rPr lang="en-US" dirty="0" err="1"/>
              <a:t>현재</a:t>
            </a:r>
            <a:r>
              <a:rPr lang="en-US" dirty="0"/>
              <a:t> </a:t>
            </a:r>
            <a:r>
              <a:rPr lang="en-US" dirty="0" err="1"/>
              <a:t>매우</a:t>
            </a:r>
            <a:r>
              <a:rPr lang="en-US" dirty="0"/>
              <a:t> </a:t>
            </a:r>
            <a:r>
              <a:rPr lang="en-US" dirty="0" err="1"/>
              <a:t>핫한</a:t>
            </a:r>
            <a:r>
              <a:rPr lang="en-US" dirty="0"/>
              <a:t> </a:t>
            </a:r>
            <a:r>
              <a:rPr lang="en-US" dirty="0" err="1"/>
              <a:t>분야</a:t>
            </a:r>
            <a:r>
              <a:rPr lang="en-US" dirty="0"/>
              <a:t> 중 </a:t>
            </a:r>
            <a:r>
              <a:rPr lang="en-US" dirty="0" err="1"/>
              <a:t>하나입니다</a:t>
            </a:r>
            <a:r>
              <a:rPr lang="en-US" dirty="0"/>
              <a:t>. 이 </a:t>
            </a:r>
            <a:r>
              <a:rPr lang="en-US" dirty="0" err="1"/>
              <a:t>데이터셋을</a:t>
            </a:r>
            <a:r>
              <a:rPr lang="en-US" dirty="0"/>
              <a:t> </a:t>
            </a:r>
            <a:r>
              <a:rPr lang="en-US" dirty="0" err="1"/>
              <a:t>이용하여</a:t>
            </a:r>
            <a:r>
              <a:rPr lang="en-US" dirty="0"/>
              <a:t> </a:t>
            </a:r>
            <a:r>
              <a:rPr lang="en-US" dirty="0" err="1"/>
              <a:t>딥러닝</a:t>
            </a:r>
            <a:r>
              <a:rPr lang="en-US" dirty="0"/>
              <a:t> </a:t>
            </a:r>
            <a:r>
              <a:rPr lang="en-US" dirty="0" err="1"/>
              <a:t>모델을</a:t>
            </a:r>
            <a:r>
              <a:rPr lang="en-US" dirty="0"/>
              <a:t> </a:t>
            </a:r>
            <a:r>
              <a:rPr lang="en-US" dirty="0" err="1"/>
              <a:t>개발하면</a:t>
            </a:r>
            <a:r>
              <a:rPr lang="en-US" dirty="0"/>
              <a:t> </a:t>
            </a:r>
            <a:r>
              <a:rPr lang="en-US" dirty="0" err="1"/>
              <a:t>폐렴</a:t>
            </a:r>
            <a:r>
              <a:rPr lang="en-US" dirty="0"/>
              <a:t> </a:t>
            </a:r>
            <a:r>
              <a:rPr lang="en-US" dirty="0" err="1"/>
              <a:t>진단을</a:t>
            </a:r>
            <a:r>
              <a:rPr lang="en-US" dirty="0"/>
              <a:t> </a:t>
            </a:r>
            <a:r>
              <a:rPr lang="en-US" dirty="0" err="1"/>
              <a:t>보다</a:t>
            </a:r>
            <a:r>
              <a:rPr lang="en-US" dirty="0"/>
              <a:t> </a:t>
            </a:r>
            <a:r>
              <a:rPr lang="en-US" dirty="0" err="1"/>
              <a:t>정확하게</a:t>
            </a:r>
            <a:r>
              <a:rPr lang="en-US" dirty="0"/>
              <a:t> </a:t>
            </a:r>
            <a:r>
              <a:rPr lang="en-US" dirty="0" err="1"/>
              <a:t>돕는</a:t>
            </a:r>
            <a:r>
              <a:rPr lang="en-US" dirty="0"/>
              <a:t> </a:t>
            </a:r>
            <a:r>
              <a:rPr lang="en-US" dirty="0" err="1"/>
              <a:t>의료</a:t>
            </a:r>
            <a:r>
              <a:rPr lang="en-US" dirty="0"/>
              <a:t> </a:t>
            </a:r>
            <a:r>
              <a:rPr lang="en-US" dirty="0" err="1"/>
              <a:t>AI를</a:t>
            </a:r>
            <a:r>
              <a:rPr lang="en-US" dirty="0"/>
              <a:t> </a:t>
            </a:r>
            <a:r>
              <a:rPr lang="en-US" dirty="0" err="1"/>
              <a:t>만들</a:t>
            </a:r>
            <a:r>
              <a:rPr lang="en-US" dirty="0"/>
              <a:t> 수 </a:t>
            </a:r>
            <a:r>
              <a:rPr lang="en-US" dirty="0" err="1"/>
              <a:t>있고</a:t>
            </a:r>
            <a:r>
              <a:rPr lang="en-US" dirty="0"/>
              <a:t> </a:t>
            </a:r>
            <a:r>
              <a:rPr lang="en-US" dirty="0" err="1"/>
              <a:t>이를</a:t>
            </a:r>
            <a:r>
              <a:rPr lang="en-US" dirty="0"/>
              <a:t> </a:t>
            </a:r>
            <a:r>
              <a:rPr lang="en-US" dirty="0" err="1"/>
              <a:t>의료</a:t>
            </a:r>
            <a:r>
              <a:rPr lang="en-US" dirty="0"/>
              <a:t> </a:t>
            </a:r>
            <a:r>
              <a:rPr lang="en-US" dirty="0" err="1"/>
              <a:t>분야에서</a:t>
            </a:r>
            <a:r>
              <a:rPr lang="en-US" dirty="0"/>
              <a:t> </a:t>
            </a:r>
            <a:r>
              <a:rPr lang="en-US" dirty="0" err="1"/>
              <a:t>AI를</a:t>
            </a:r>
            <a:r>
              <a:rPr lang="en-US" dirty="0"/>
              <a:t> </a:t>
            </a:r>
            <a:r>
              <a:rPr lang="en-US" dirty="0" err="1"/>
              <a:t>적용하는</a:t>
            </a:r>
            <a:r>
              <a:rPr lang="en-US" dirty="0"/>
              <a:t> </a:t>
            </a:r>
            <a:r>
              <a:rPr lang="en-US" dirty="0" err="1"/>
              <a:t>기업의</a:t>
            </a:r>
            <a:r>
              <a:rPr lang="en-US" dirty="0"/>
              <a:t> </a:t>
            </a:r>
            <a:r>
              <a:rPr lang="en-US" dirty="0" err="1"/>
              <a:t>의료</a:t>
            </a:r>
            <a:r>
              <a:rPr lang="en-US" dirty="0"/>
              <a:t> </a:t>
            </a:r>
            <a:r>
              <a:rPr lang="en-US" dirty="0" err="1"/>
              <a:t>이미지</a:t>
            </a:r>
            <a:r>
              <a:rPr lang="en-US" dirty="0"/>
              <a:t> </a:t>
            </a:r>
            <a:r>
              <a:rPr lang="en-US" dirty="0" err="1"/>
              <a:t>분석을</a:t>
            </a:r>
            <a:r>
              <a:rPr lang="en-US" dirty="0"/>
              <a:t> </a:t>
            </a:r>
            <a:r>
              <a:rPr lang="en-US" dirty="0" err="1"/>
              <a:t>통해</a:t>
            </a:r>
            <a:r>
              <a:rPr lang="en-US" dirty="0"/>
              <a:t> </a:t>
            </a:r>
            <a:r>
              <a:rPr lang="en-US" dirty="0" err="1"/>
              <a:t>질병</a:t>
            </a:r>
            <a:r>
              <a:rPr lang="en-US" dirty="0"/>
              <a:t> </a:t>
            </a:r>
            <a:r>
              <a:rPr lang="en-US" dirty="0" err="1"/>
              <a:t>진단</a:t>
            </a:r>
            <a:r>
              <a:rPr lang="en-US" dirty="0"/>
              <a:t>, </a:t>
            </a:r>
            <a:r>
              <a:rPr lang="en-US" dirty="0" err="1"/>
              <a:t>치료</a:t>
            </a:r>
            <a:r>
              <a:rPr lang="en-US" dirty="0"/>
              <a:t> </a:t>
            </a:r>
            <a:r>
              <a:rPr lang="en-US" dirty="0" err="1"/>
              <a:t>계획</a:t>
            </a:r>
            <a:r>
              <a:rPr lang="en-US" dirty="0"/>
              <a:t> </a:t>
            </a:r>
            <a:r>
              <a:rPr lang="en-US" dirty="0" err="1"/>
              <a:t>수립</a:t>
            </a:r>
            <a:r>
              <a:rPr lang="en-US" dirty="0"/>
              <a:t>, </a:t>
            </a:r>
            <a:r>
              <a:rPr lang="en-US" dirty="0" err="1"/>
              <a:t>예방</a:t>
            </a:r>
            <a:r>
              <a:rPr lang="en-US" dirty="0"/>
              <a:t> 및 </a:t>
            </a:r>
            <a:r>
              <a:rPr lang="en-US" dirty="0" err="1"/>
              <a:t>관리</a:t>
            </a:r>
            <a:r>
              <a:rPr lang="en-US" dirty="0"/>
              <a:t> 등 </a:t>
            </a:r>
            <a:r>
              <a:rPr lang="en-US" dirty="0" err="1"/>
              <a:t>다양한</a:t>
            </a:r>
            <a:r>
              <a:rPr lang="en-US" dirty="0"/>
              <a:t> </a:t>
            </a:r>
            <a:r>
              <a:rPr lang="en-US" dirty="0" err="1"/>
              <a:t>분야에서</a:t>
            </a:r>
            <a:r>
              <a:rPr lang="en-US" dirty="0"/>
              <a:t> AI </a:t>
            </a:r>
            <a:r>
              <a:rPr lang="en-US" dirty="0" err="1"/>
              <a:t>기술을</a:t>
            </a:r>
            <a:r>
              <a:rPr lang="en-US" dirty="0"/>
              <a:t> </a:t>
            </a:r>
            <a:r>
              <a:rPr lang="en-US" dirty="0" err="1"/>
              <a:t>활용할</a:t>
            </a:r>
            <a:r>
              <a:rPr lang="en-US" dirty="0"/>
              <a:t> 수 </a:t>
            </a:r>
            <a:r>
              <a:rPr lang="en-US" dirty="0" err="1"/>
              <a:t>있습니다</a:t>
            </a:r>
            <a:r>
              <a:rPr lang="en-US" dirty="0"/>
              <a:t>.</a:t>
            </a:r>
            <a:endParaRPr lang="en-US" dirty="0">
              <a:ea typeface="맑은 고딕"/>
            </a:endParaRPr>
          </a:p>
          <a:p>
            <a:endParaRPr lang="en-US" altLang="ko-KR" dirty="0">
              <a:latin typeface="맑은 고딕"/>
              <a:ea typeface="맑은 고딕"/>
            </a:endParaRPr>
          </a:p>
          <a:p>
            <a:pPr marL="171450" indent="-171450">
              <a:buFont typeface="Arial"/>
              <a:buChar char="•"/>
            </a:pPr>
            <a:r>
              <a:rPr lang="en-US" err="1"/>
              <a:t>정상에</a:t>
            </a:r>
            <a:r>
              <a:rPr lang="en-US"/>
              <a:t> </a:t>
            </a:r>
            <a:r>
              <a:rPr lang="en-US" err="1"/>
              <a:t>비해</a:t>
            </a:r>
            <a:r>
              <a:rPr lang="en-US"/>
              <a:t> </a:t>
            </a:r>
            <a:r>
              <a:rPr lang="en-US" err="1"/>
              <a:t>폐렴의</a:t>
            </a:r>
            <a:r>
              <a:rPr lang="en-US"/>
              <a:t> 이미지에서는 뼈의 모양이 잘 보이지 않는 것을 알 수 있다.</a:t>
            </a:r>
          </a:p>
          <a:p>
            <a:endParaRPr lang="en-US" altLang="ko-KR" dirty="0">
              <a:latin typeface="맑은 고딕"/>
              <a:ea typeface="맑은 고딕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25260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/>
              <a:ea typeface="맑은 고딕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23607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맑은 고딕"/>
              <a:ea typeface="맑은 고딕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82597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맑은 고딕"/>
              <a:ea typeface="맑은 고딕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92156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LG스마트체 Regular"/>
              <a:ea typeface="LG스마트체 Regular" panose="020B0600000101010101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47429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LG스마트체 Regular"/>
              <a:ea typeface="LG스마트체 Regular" panose="020B0600000101010101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91608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400" y="2130427"/>
            <a:ext cx="103632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DDF2-6991-4A58-9654-7B0E250C29DF}" type="datetimeFigureOut">
              <a:rPr lang="ko-KR" altLang="en-US" smtClean="0"/>
              <a:pPr/>
              <a:t>2023-05-14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4C59E-9DAF-440A-BF23-B82C798C369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42991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DDF2-6991-4A58-9654-7B0E250C29DF}" type="datetimeFigureOut">
              <a:rPr lang="ko-KR" altLang="en-US" smtClean="0"/>
              <a:pPr/>
              <a:t>2023-05-14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4C59E-9DAF-440A-BF23-B82C798C369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07105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66734" y="273052"/>
            <a:ext cx="6815666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600" y="1435102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DDF2-6991-4A58-9654-7B0E250C29DF}" type="datetimeFigureOut">
              <a:rPr lang="ko-KR" altLang="en-US" smtClean="0"/>
              <a:pPr/>
              <a:t>2023-05-14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4C59E-9DAF-440A-BF23-B82C798C369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12789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DDF2-6991-4A58-9654-7B0E250C29DF}" type="datetimeFigureOut">
              <a:rPr lang="ko-KR" altLang="en-US" smtClean="0"/>
              <a:pPr/>
              <a:t>2023-05-14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4C59E-9DAF-440A-BF23-B82C798C369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45844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DDF2-6991-4A58-9654-7B0E250C29DF}" type="datetimeFigureOut">
              <a:rPr lang="ko-KR" altLang="en-US" smtClean="0"/>
              <a:pPr/>
              <a:t>2023-05-14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4C59E-9DAF-440A-BF23-B82C798C369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56084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9575799" y="274640"/>
            <a:ext cx="2971801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60400" y="274640"/>
            <a:ext cx="8712201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DDF2-6991-4A58-9654-7B0E250C29DF}" type="datetimeFigureOut">
              <a:rPr lang="ko-KR" altLang="en-US" smtClean="0"/>
              <a:pPr/>
              <a:t>2023-05-14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4C59E-9DAF-440A-BF23-B82C798C369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8344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DDF2-6991-4A58-9654-7B0E250C29DF}" type="datetimeFigureOut">
              <a:rPr lang="ko-KR" altLang="en-US" smtClean="0"/>
              <a:pPr/>
              <a:t>2023-05-14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4C59E-9DAF-440A-BF23-B82C798C3694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10" name="직선 연결선 9"/>
          <p:cNvCxnSpPr/>
          <p:nvPr userDrawn="1"/>
        </p:nvCxnSpPr>
        <p:spPr>
          <a:xfrm>
            <a:off x="371421" y="836712"/>
            <a:ext cx="11339282" cy="0"/>
          </a:xfrm>
          <a:prstGeom prst="line">
            <a:avLst/>
          </a:prstGeom>
          <a:ln>
            <a:solidFill>
              <a:srgbClr val="C500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42"/>
          <p:cNvSpPr>
            <a:spLocks noChangeArrowheads="1"/>
          </p:cNvSpPr>
          <p:nvPr userDrawn="1"/>
        </p:nvSpPr>
        <p:spPr bwMode="auto">
          <a:xfrm>
            <a:off x="5378560" y="6381328"/>
            <a:ext cx="1381376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algn="ctr">
              <a:defRPr/>
            </a:pPr>
            <a:fld id="{F614ADE3-5DF1-49E3-95FE-AED3C2ED5E3B}" type="slidenum">
              <a:rPr lang="en-US" altLang="ko-KR" sz="1200" b="1" smtClean="0">
                <a:solidFill>
                  <a:srgbClr val="000000"/>
                </a:solidFill>
                <a:latin typeface="LG스마트체 Regular" pitchFamily="50" charset="-127"/>
                <a:ea typeface="LG스마트체 Regular" pitchFamily="50" charset="-127"/>
              </a:rPr>
              <a:pPr algn="ctr">
                <a:defRPr/>
              </a:pPr>
              <a:t>‹#›</a:t>
            </a:fld>
            <a:r>
              <a:rPr lang="en-US" altLang="ko-KR" sz="1200" b="0" dirty="0">
                <a:solidFill>
                  <a:srgbClr val="000000"/>
                </a:solidFill>
                <a:latin typeface="LG스마트체 Regular" pitchFamily="50" charset="-127"/>
                <a:ea typeface="LG스마트체 Regular" pitchFamily="50" charset="-127"/>
              </a:rPr>
              <a:t>/16</a:t>
            </a:r>
            <a:endParaRPr lang="en-US" altLang="ko-KR" sz="1100" dirty="0">
              <a:solidFill>
                <a:srgbClr val="000000"/>
              </a:solidFill>
              <a:latin typeface="LG스마트체 Regular" pitchFamily="50" charset="-127"/>
              <a:ea typeface="LG스마트체 Regular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491866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DDF2-6991-4A58-9654-7B0E250C29DF}" type="datetimeFigureOut">
              <a:rPr lang="ko-KR" altLang="en-US" smtClean="0"/>
              <a:pPr/>
              <a:t>2023-05-14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4C59E-9DAF-440A-BF23-B82C798C3694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10" name="직선 연결선 9"/>
          <p:cNvCxnSpPr/>
          <p:nvPr userDrawn="1"/>
        </p:nvCxnSpPr>
        <p:spPr>
          <a:xfrm>
            <a:off x="371421" y="836712"/>
            <a:ext cx="11339282" cy="0"/>
          </a:xfrm>
          <a:prstGeom prst="line">
            <a:avLst/>
          </a:prstGeom>
          <a:ln>
            <a:solidFill>
              <a:srgbClr val="C500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91866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DDF2-6991-4A58-9654-7B0E250C29DF}" type="datetimeFigureOut">
              <a:rPr lang="ko-KR" altLang="en-US" smtClean="0"/>
              <a:pPr/>
              <a:t>2023-05-14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4C59E-9DAF-440A-BF23-B82C798C3694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10" name="직선 연결선 9"/>
          <p:cNvCxnSpPr/>
          <p:nvPr userDrawn="1"/>
        </p:nvCxnSpPr>
        <p:spPr>
          <a:xfrm>
            <a:off x="371421" y="836712"/>
            <a:ext cx="11339282" cy="0"/>
          </a:xfrm>
          <a:prstGeom prst="line">
            <a:avLst/>
          </a:prstGeom>
          <a:ln>
            <a:solidFill>
              <a:srgbClr val="C500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42"/>
          <p:cNvSpPr>
            <a:spLocks noChangeArrowheads="1"/>
          </p:cNvSpPr>
          <p:nvPr userDrawn="1"/>
        </p:nvSpPr>
        <p:spPr bwMode="auto">
          <a:xfrm>
            <a:off x="5378560" y="6381328"/>
            <a:ext cx="1381376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algn="ctr">
              <a:defRPr/>
            </a:pPr>
            <a:fld id="{F614ADE3-5DF1-49E3-95FE-AED3C2ED5E3B}" type="slidenum">
              <a:rPr lang="en-US" altLang="ko-KR" sz="1200" b="1" smtClean="0">
                <a:solidFill>
                  <a:srgbClr val="000000"/>
                </a:solidFill>
                <a:latin typeface="LG스마트체 Regular" pitchFamily="50" charset="-127"/>
                <a:ea typeface="LG스마트체 Regular" pitchFamily="50" charset="-127"/>
              </a:rPr>
              <a:pPr algn="ctr">
                <a:defRPr/>
              </a:pPr>
              <a:t>‹#›</a:t>
            </a:fld>
            <a:r>
              <a:rPr lang="en-US" altLang="ko-KR" sz="1200" b="0" dirty="0">
                <a:solidFill>
                  <a:srgbClr val="000000"/>
                </a:solidFill>
                <a:latin typeface="LG스마트체 Regular" pitchFamily="50" charset="-127"/>
                <a:ea typeface="LG스마트체 Regular" pitchFamily="50" charset="-127"/>
              </a:rPr>
              <a:t>/14</a:t>
            </a:r>
            <a:endParaRPr lang="en-US" altLang="ko-KR" sz="1100" dirty="0">
              <a:solidFill>
                <a:srgbClr val="000000"/>
              </a:solidFill>
              <a:latin typeface="LG스마트체 Regular" pitchFamily="50" charset="-127"/>
              <a:ea typeface="LG스마트체 Regular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491866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DDF2-6991-4A58-9654-7B0E250C29DF}" type="datetimeFigureOut">
              <a:rPr lang="ko-KR" altLang="en-US" smtClean="0"/>
              <a:pPr/>
              <a:t>2023-05-14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4C59E-9DAF-440A-BF23-B82C798C3694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6728" y="6460654"/>
            <a:ext cx="904113" cy="288032"/>
          </a:xfrm>
          <a:prstGeom prst="rect">
            <a:avLst/>
          </a:prstGeom>
        </p:spPr>
      </p:pic>
      <p:cxnSp>
        <p:nvCxnSpPr>
          <p:cNvPr id="10" name="직선 연결선 9"/>
          <p:cNvCxnSpPr/>
          <p:nvPr userDrawn="1"/>
        </p:nvCxnSpPr>
        <p:spPr>
          <a:xfrm>
            <a:off x="371421" y="1101403"/>
            <a:ext cx="11339282" cy="0"/>
          </a:xfrm>
          <a:prstGeom prst="line">
            <a:avLst/>
          </a:prstGeom>
          <a:ln>
            <a:solidFill>
              <a:srgbClr val="C500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32922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4" y="4406902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DDF2-6991-4A58-9654-7B0E250C29DF}" type="datetimeFigureOut">
              <a:rPr lang="ko-KR" altLang="en-US" smtClean="0"/>
              <a:pPr/>
              <a:t>2023-05-14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4C59E-9DAF-440A-BF23-B82C798C369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63804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60401" y="1600202"/>
            <a:ext cx="58420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705601" y="1600202"/>
            <a:ext cx="58420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DDF2-6991-4A58-9654-7B0E250C29DF}" type="datetimeFigureOut">
              <a:rPr lang="ko-KR" altLang="en-US" smtClean="0"/>
              <a:pPr/>
              <a:t>2023-05-14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4C59E-9DAF-440A-BF23-B82C798C369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83331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93367" y="1535113"/>
            <a:ext cx="5389034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3367" y="2174875"/>
            <a:ext cx="5389034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DDF2-6991-4A58-9654-7B0E250C29DF}" type="datetimeFigureOut">
              <a:rPr lang="ko-KR" altLang="en-US" smtClean="0"/>
              <a:pPr/>
              <a:t>2023-05-14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4C59E-9DAF-440A-BF23-B82C798C369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25407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DDF2-6991-4A58-9654-7B0E250C29DF}" type="datetimeFigureOut">
              <a:rPr lang="ko-KR" altLang="en-US" smtClean="0"/>
              <a:pPr/>
              <a:t>2023-05-14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4C59E-9DAF-440A-BF23-B82C798C369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9235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600202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ACDDF2-6991-4A58-9654-7B0E250C29DF}" type="datetimeFigureOut">
              <a:rPr lang="ko-KR" altLang="en-US" smtClean="0"/>
              <a:pPr/>
              <a:t>2023-05-14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E4C59E-9DAF-440A-BF23-B82C798C369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6804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2" r:id="rId3"/>
    <p:sldLayoutId id="2147483650" r:id="rId4"/>
    <p:sldLayoutId id="214748366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035485" y="1385481"/>
            <a:ext cx="6881676" cy="1384995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r>
              <a:rPr lang="ko-KR" altLang="en-US" sz="4200" b="1" dirty="0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Malgun Gothic"/>
              </a:rPr>
              <a:t>이미지를 이용한 폐렴 검출모델 생성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3F051D-1110-5BEC-8A28-C3CA2C3547FE}"/>
              </a:ext>
            </a:extLst>
          </p:cNvPr>
          <p:cNvSpPr txBox="1"/>
          <p:nvPr/>
        </p:nvSpPr>
        <p:spPr>
          <a:xfrm>
            <a:off x="1127448" y="715345"/>
            <a:ext cx="4832782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sz="2000" b="1" dirty="0">
                <a:latin typeface="맑은 고딕"/>
                <a:ea typeface="맑은 고딕"/>
                <a:cs typeface="Microsoft GothicNeo"/>
              </a:rPr>
              <a:t>AI 18 </a:t>
            </a:r>
            <a:r>
              <a:rPr lang="en-US" altLang="ko-KR" sz="2000" b="1" dirty="0" err="1">
                <a:latin typeface="맑은 고딕"/>
                <a:ea typeface="맑은 고딕"/>
                <a:cs typeface="Microsoft GothicNeo"/>
              </a:rPr>
              <a:t>경동연</a:t>
            </a:r>
            <a:r>
              <a:rPr lang="en-US" altLang="ko-KR" sz="2000" b="1" dirty="0">
                <a:latin typeface="맑은 고딕"/>
                <a:ea typeface="맑은 고딕"/>
                <a:cs typeface="Microsoft GothicNeo"/>
              </a:rPr>
              <a:t> Project3</a:t>
            </a:r>
            <a:r>
              <a:rPr lang="ko-KR" altLang="en-US" sz="2000" b="1" dirty="0">
                <a:latin typeface="맑은 고딕"/>
                <a:ea typeface="맑은 고딕"/>
                <a:cs typeface="Microsoft GothicNeo"/>
              </a:rPr>
              <a:t>소개영상</a:t>
            </a:r>
            <a:endParaRPr lang="ko-KR" altLang="en-US" sz="2000" b="1" dirty="0">
              <a:latin typeface="맑은 고딕"/>
              <a:ea typeface="맑은 고딕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73472963-EC30-1A6C-52BF-E29510B9FA7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978"/>
          <a:stretch/>
        </p:blipFill>
        <p:spPr>
          <a:xfrm>
            <a:off x="7182173" y="-701040"/>
            <a:ext cx="2906713" cy="2180665"/>
          </a:xfrm>
          <a:prstGeom prst="rect">
            <a:avLst/>
          </a:prstGeom>
        </p:spPr>
      </p:pic>
      <p:pic>
        <p:nvPicPr>
          <p:cNvPr id="11" name="그림 10" descr="계란, 옅은이(가) 표시된 사진&#10;&#10;자동 생성된 설명">
            <a:extLst>
              <a:ext uri="{FF2B5EF4-FFF2-40B4-BE49-F238E27FC236}">
                <a16:creationId xmlns:a16="http://schemas.microsoft.com/office/drawing/2014/main" id="{0EF3A699-E55D-85F7-40AC-4CE6A184A3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558"/>
          <a:stretch/>
        </p:blipFill>
        <p:spPr>
          <a:xfrm>
            <a:off x="1343472" y="3750292"/>
            <a:ext cx="4238625" cy="2392363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1127448" y="5220489"/>
            <a:ext cx="4176018" cy="369332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r>
              <a:rPr lang="en-US" altLang="ko-KR" b="1" spc="-100" dirty="0">
                <a:latin typeface="맑은 고딕"/>
                <a:ea typeface="맑은 고딕"/>
              </a:rPr>
              <a:t>AI_18_</a:t>
            </a:r>
            <a:r>
              <a:rPr lang="ko-KR" altLang="en-US" b="1" spc="-100" dirty="0" err="1">
                <a:latin typeface="맑은 고딕"/>
                <a:ea typeface="맑은 고딕"/>
              </a:rPr>
              <a:t>경동연</a:t>
            </a:r>
            <a:endParaRPr lang="ko-KR" altLang="ko-KR" b="1" spc="-100" dirty="0" err="1">
              <a:latin typeface="맑은 고딕"/>
              <a:ea typeface="맑은 고딕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99A5CA21-3951-3240-CAB0-05BF4EEFCBC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5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-7572" r="-2081" b="-3704"/>
          <a:stretch/>
        </p:blipFill>
        <p:spPr>
          <a:xfrm>
            <a:off x="10014372" y="3544179"/>
            <a:ext cx="1981201" cy="2159624"/>
          </a:xfrm>
          <a:prstGeom prst="rect">
            <a:avLst/>
          </a:prstGeom>
        </p:spPr>
      </p:pic>
      <p:pic>
        <p:nvPicPr>
          <p:cNvPr id="2" name="그림 5" descr="도표이(가) 표시된 사진&#10;&#10;자동 생성된 설명">
            <a:extLst>
              <a:ext uri="{FF2B5EF4-FFF2-40B4-BE49-F238E27FC236}">
                <a16:creationId xmlns:a16="http://schemas.microsoft.com/office/drawing/2014/main" id="{709AA1C0-547A-4286-204E-CC5DB61F12D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08355" y="2453893"/>
            <a:ext cx="5602670" cy="3561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5251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1" name="모서리가 둥근 직사각형 40"/>
          <p:cNvSpPr/>
          <p:nvPr/>
        </p:nvSpPr>
        <p:spPr>
          <a:xfrm>
            <a:off x="704773" y="1289998"/>
            <a:ext cx="4673128" cy="576000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sz="2000" b="1" dirty="0" err="1">
                <a:ea typeface="맑은 고딕"/>
              </a:rPr>
              <a:t>Epoch당</a:t>
            </a:r>
            <a:r>
              <a:rPr lang="ko-KR" altLang="en-US" sz="2000" b="1" dirty="0">
                <a:ea typeface="맑은 고딕"/>
              </a:rPr>
              <a:t> 오차 그래프 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4B0B5DC-EF93-443C-AE3E-A19ED57DB874}"/>
              </a:ext>
            </a:extLst>
          </p:cNvPr>
          <p:cNvSpPr txBox="1"/>
          <p:nvPr/>
        </p:nvSpPr>
        <p:spPr>
          <a:xfrm>
            <a:off x="558555" y="110349"/>
            <a:ext cx="10519200" cy="58605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400" b="1" dirty="0">
                <a:latin typeface="LG스마트체 Regular"/>
                <a:ea typeface="LG스마트체 Bold"/>
              </a:rPr>
              <a:t>5. </a:t>
            </a:r>
            <a:r>
              <a:rPr lang="ko-KR" altLang="en-US" sz="2400" b="1" dirty="0">
                <a:highlight>
                  <a:srgbClr val="FFFFFF"/>
                </a:highlight>
                <a:latin typeface="LG스마트체 Regular"/>
                <a:ea typeface="LG스마트체 Regular"/>
              </a:rPr>
              <a:t>분류문제를 풀기 위한 딥러닝 모델 생성 </a:t>
            </a:r>
            <a:endParaRPr lang="ko-KR" sz="2400" b="1" dirty="0">
              <a:highlight>
                <a:srgbClr val="FFFFFF"/>
              </a:highlight>
              <a:cs typeface="Arial Unicode MS"/>
            </a:endParaRPr>
          </a:p>
        </p:txBody>
      </p:sp>
      <p:sp>
        <p:nvSpPr>
          <p:cNvPr id="20" name="모서리가 둥근 직사각형 40">
            <a:extLst>
              <a:ext uri="{FF2B5EF4-FFF2-40B4-BE49-F238E27FC236}">
                <a16:creationId xmlns:a16="http://schemas.microsoft.com/office/drawing/2014/main" id="{2F525DAF-D46C-BF3B-297C-56BABD91B4E7}"/>
              </a:ext>
            </a:extLst>
          </p:cNvPr>
          <p:cNvSpPr/>
          <p:nvPr/>
        </p:nvSpPr>
        <p:spPr>
          <a:xfrm>
            <a:off x="6660349" y="1289997"/>
            <a:ext cx="4673128" cy="576000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sz="2000" b="1" dirty="0" err="1">
                <a:ea typeface="+mn-lt"/>
                <a:cs typeface="+mn-lt"/>
              </a:rPr>
              <a:t>Epoch당</a:t>
            </a:r>
            <a:r>
              <a:rPr lang="ko-KR" sz="2000" b="1" dirty="0">
                <a:ea typeface="+mn-lt"/>
                <a:cs typeface="+mn-lt"/>
              </a:rPr>
              <a:t> </a:t>
            </a:r>
            <a:r>
              <a:rPr lang="ko-KR" altLang="en-US" sz="2000" b="1" dirty="0">
                <a:ea typeface="+mn-lt"/>
                <a:cs typeface="+mn-lt"/>
              </a:rPr>
              <a:t>정확도 </a:t>
            </a:r>
            <a:r>
              <a:rPr lang="ko-KR" sz="2000" b="1" dirty="0">
                <a:ea typeface="+mn-lt"/>
                <a:cs typeface="+mn-lt"/>
              </a:rPr>
              <a:t>그래프 </a:t>
            </a:r>
            <a:endParaRPr lang="ko-KR" sz="2000" dirty="0">
              <a:ea typeface="+mn-lt"/>
              <a:cs typeface="+mn-lt"/>
            </a:endParaRPr>
          </a:p>
        </p:txBody>
      </p:sp>
      <p:pic>
        <p:nvPicPr>
          <p:cNvPr id="2" name="그림 2" descr="차트이(가) 표시된 사진&#10;&#10;자동 생성된 설명">
            <a:extLst>
              <a:ext uri="{FF2B5EF4-FFF2-40B4-BE49-F238E27FC236}">
                <a16:creationId xmlns:a16="http://schemas.microsoft.com/office/drawing/2014/main" id="{993DFFB5-1E92-4B5A-D88F-89651AE685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081" y="2117149"/>
            <a:ext cx="5063836" cy="2182089"/>
          </a:xfrm>
          <a:prstGeom prst="rect">
            <a:avLst/>
          </a:prstGeom>
        </p:spPr>
      </p:pic>
      <p:pic>
        <p:nvPicPr>
          <p:cNvPr id="3" name="그림 4" descr="차트이(가) 표시된 사진&#10;&#10;자동 생성된 설명">
            <a:extLst>
              <a:ext uri="{FF2B5EF4-FFF2-40B4-BE49-F238E27FC236}">
                <a16:creationId xmlns:a16="http://schemas.microsoft.com/office/drawing/2014/main" id="{77F4DE5A-43D7-215E-EA54-BCB732BF6D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7445" y="2166600"/>
            <a:ext cx="4847359" cy="2074527"/>
          </a:xfrm>
          <a:prstGeom prst="rect">
            <a:avLst/>
          </a:prstGeom>
        </p:spPr>
      </p:pic>
      <p:pic>
        <p:nvPicPr>
          <p:cNvPr id="5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CFD98F12-EF11-8776-B187-A5F9DF3D68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6582" y="5191368"/>
            <a:ext cx="4656859" cy="952015"/>
          </a:xfrm>
          <a:prstGeom prst="rect">
            <a:avLst/>
          </a:prstGeom>
        </p:spPr>
      </p:pic>
      <p:pic>
        <p:nvPicPr>
          <p:cNvPr id="6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9A0E7E4C-EC6B-EA1A-CD3E-F13425908D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71014" y="5194522"/>
            <a:ext cx="3851563" cy="945704"/>
          </a:xfrm>
          <a:prstGeom prst="rect">
            <a:avLst/>
          </a:prstGeom>
        </p:spPr>
      </p:pic>
      <p:sp>
        <p:nvSpPr>
          <p:cNvPr id="8" name="모서리가 둥근 직사각형 40">
            <a:extLst>
              <a:ext uri="{FF2B5EF4-FFF2-40B4-BE49-F238E27FC236}">
                <a16:creationId xmlns:a16="http://schemas.microsoft.com/office/drawing/2014/main" id="{1A285C9F-0AAA-EB03-01F8-CC5CFE60F051}"/>
              </a:ext>
            </a:extLst>
          </p:cNvPr>
          <p:cNvSpPr/>
          <p:nvPr/>
        </p:nvSpPr>
        <p:spPr>
          <a:xfrm>
            <a:off x="1172364" y="4496169"/>
            <a:ext cx="3737947" cy="576000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sz="2000" b="1" dirty="0">
                <a:ea typeface="맑은 고딕"/>
              </a:rPr>
              <a:t>검증 데이터 예측</a:t>
            </a:r>
          </a:p>
        </p:txBody>
      </p:sp>
      <p:sp>
        <p:nvSpPr>
          <p:cNvPr id="9" name="모서리가 둥근 직사각형 40">
            <a:extLst>
              <a:ext uri="{FF2B5EF4-FFF2-40B4-BE49-F238E27FC236}">
                <a16:creationId xmlns:a16="http://schemas.microsoft.com/office/drawing/2014/main" id="{AC56A3C7-9A9A-89D0-1C44-6020B01006DD}"/>
              </a:ext>
            </a:extLst>
          </p:cNvPr>
          <p:cNvSpPr/>
          <p:nvPr/>
        </p:nvSpPr>
        <p:spPr>
          <a:xfrm>
            <a:off x="7127940" y="4496168"/>
            <a:ext cx="3737947" cy="576000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sz="2000" b="1" dirty="0">
                <a:ea typeface="맑은 고딕"/>
              </a:rPr>
              <a:t>테스트 데이터 예측 </a:t>
            </a:r>
          </a:p>
        </p:txBody>
      </p:sp>
    </p:spTree>
    <p:extLst>
      <p:ext uri="{BB962C8B-B14F-4D97-AF65-F5344CB8AC3E}">
        <p14:creationId xmlns:p14="http://schemas.microsoft.com/office/powerpoint/2010/main" val="3742964942"/>
      </p:ext>
    </p:extLst>
  </p:cSld>
  <p:clrMapOvr>
    <a:masterClrMapping/>
  </p:clrMapOvr>
  <p:transition spd="med">
    <p:pull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79306" y="303039"/>
            <a:ext cx="10060163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r>
              <a:rPr lang="en-US" sz="2400" b="1" dirty="0">
                <a:latin typeface="LG스마트체 Regular"/>
                <a:ea typeface="LG스마트체 Bold"/>
              </a:rPr>
              <a:t>6. </a:t>
            </a:r>
            <a:r>
              <a:rPr lang="ko-KR" alt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평가지표를</a:t>
            </a:r>
            <a:r>
              <a:rPr 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 </a:t>
            </a:r>
            <a:r>
              <a:rPr lang="ko-KR" alt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사용하여 성능</a:t>
            </a:r>
            <a:r>
              <a:rPr 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 </a:t>
            </a:r>
            <a:r>
              <a:rPr lang="ko-KR" alt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평가</a:t>
            </a:r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1" name="모서리가 둥근 직사각형 40"/>
          <p:cNvSpPr/>
          <p:nvPr/>
        </p:nvSpPr>
        <p:spPr>
          <a:xfrm>
            <a:off x="802956" y="1079514"/>
            <a:ext cx="4600415" cy="579453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altLang="ko-KR" sz="2000" b="1" dirty="0" err="1">
                <a:solidFill>
                  <a:schemeClr val="bg1"/>
                </a:solidFill>
                <a:latin typeface="맑은 고딕"/>
                <a:ea typeface="맑은 고딕"/>
              </a:rPr>
              <a:t>분류</a:t>
            </a:r>
            <a:r>
              <a:rPr lang="en-US" altLang="ko-KR" sz="2000" b="1" dirty="0">
                <a:solidFill>
                  <a:schemeClr val="bg1"/>
                </a:solidFill>
                <a:latin typeface="맑은 고딕"/>
                <a:ea typeface="맑은 고딕"/>
              </a:rPr>
              <a:t> </a:t>
            </a:r>
            <a:r>
              <a:rPr lang="en-US" altLang="ko-KR" sz="2000" b="1" dirty="0" err="1">
                <a:solidFill>
                  <a:schemeClr val="bg1"/>
                </a:solidFill>
                <a:latin typeface="맑은 고딕"/>
                <a:ea typeface="맑은 고딕"/>
              </a:rPr>
              <a:t>모델의</a:t>
            </a:r>
            <a:r>
              <a:rPr lang="en-US" altLang="ko-KR" sz="2000" b="1" dirty="0">
                <a:solidFill>
                  <a:schemeClr val="bg1"/>
                </a:solidFill>
                <a:latin typeface="맑은 고딕"/>
                <a:ea typeface="맑은 고딕"/>
              </a:rPr>
              <a:t> </a:t>
            </a:r>
            <a:r>
              <a:rPr lang="en-US" altLang="ko-KR" sz="2000" b="1" dirty="0" err="1">
                <a:solidFill>
                  <a:schemeClr val="bg1"/>
                </a:solidFill>
                <a:latin typeface="맑은 고딕"/>
                <a:ea typeface="맑은 고딕"/>
              </a:rPr>
              <a:t>평가지표</a:t>
            </a:r>
          </a:p>
        </p:txBody>
      </p:sp>
      <p:sp>
        <p:nvSpPr>
          <p:cNvPr id="19" name="모서리가 둥근 직사각형 9">
            <a:extLst>
              <a:ext uri="{FF2B5EF4-FFF2-40B4-BE49-F238E27FC236}">
                <a16:creationId xmlns:a16="http://schemas.microsoft.com/office/drawing/2014/main" id="{7E19C80A-927A-772D-B0E8-5727025F20E4}"/>
              </a:ext>
            </a:extLst>
          </p:cNvPr>
          <p:cNvSpPr/>
          <p:nvPr/>
        </p:nvSpPr>
        <p:spPr bwMode="auto">
          <a:xfrm>
            <a:off x="6565794" y="4860477"/>
            <a:ext cx="5378662" cy="1738551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실제로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폐렴인데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폐렴이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아니라고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판단하는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1종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오류가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나오면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환자가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위험하기 때문에 경우를 최소화 하기 위해서는 정밀도 높아야 합니다.</a:t>
            </a:r>
            <a:endParaRPr lang="en-US" altLang="ko-KR" sz="1400" kern="0" dirty="0">
              <a:highlight>
                <a:srgbClr val="FFFFFF"/>
              </a:highlight>
              <a:ea typeface="+mn-lt"/>
              <a:cs typeface="+mn-lt"/>
            </a:endParaRPr>
          </a:p>
          <a:p>
            <a:pPr algn="ctr" defTabSz="914126">
              <a:defRPr/>
            </a:pPr>
            <a:r>
              <a:rPr lang="en-US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또한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폐렴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진단에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있어서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양성과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음성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판단이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모두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중요하기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때문에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ROC-</a:t>
            </a:r>
            <a:r>
              <a:rPr lang="en-US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AUC도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중요한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평가지표입니다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.</a:t>
            </a:r>
            <a:endParaRPr lang="en-US" altLang="ko-KR" sz="1400" kern="0" dirty="0">
              <a:solidFill>
                <a:srgbClr val="212121"/>
              </a:solidFill>
              <a:highlight>
                <a:srgbClr val="FFFFFF"/>
              </a:highlight>
              <a:ea typeface="+mn-lt"/>
              <a:cs typeface="+mn-lt"/>
            </a:endParaRPr>
          </a:p>
          <a:p>
            <a:pPr algn="ctr" defTabSz="914126">
              <a:defRPr/>
            </a:pP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맑은 고딕"/>
              </a:rPr>
              <a:t>따라서 정확도, 정밀도, 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ROC-</a:t>
            </a:r>
            <a:r>
              <a:rPr lang="en-US" altLang="ko-KR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AUC를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altLang="ko-KR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중요한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altLang="ko-KR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평가지표로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altLang="ko-KR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놓고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altLang="ko-KR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살펴봅니다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.</a:t>
            </a:r>
            <a:endParaRPr lang="en-US" altLang="ko-KR" sz="1400" kern="0" dirty="0">
              <a:solidFill>
                <a:srgbClr val="212121"/>
              </a:solidFill>
              <a:highlight>
                <a:srgbClr val="FFFFFF"/>
              </a:highlight>
              <a:ea typeface="맑은 고딕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83160203-6F2C-9CA1-35E1-AA7D68C2B89E}"/>
              </a:ext>
            </a:extLst>
          </p:cNvPr>
          <p:cNvSpPr/>
          <p:nvPr/>
        </p:nvSpPr>
        <p:spPr>
          <a:xfrm>
            <a:off x="622137" y="5045664"/>
            <a:ext cx="1391235" cy="1292282"/>
          </a:xfrm>
          <a:prstGeom prst="ellipse">
            <a:avLst/>
          </a:prstGeom>
          <a:solidFill>
            <a:srgbClr val="A50034"/>
          </a:solidFill>
          <a:ln>
            <a:solidFill>
              <a:srgbClr val="A500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altLang="ko-KR" sz="2000" b="1" dirty="0" err="1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 panose="020B0600000101010101" pitchFamily="50" charset="-127"/>
              </a:rPr>
              <a:t>정밀도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19CF7171-4401-8424-20A0-000CC1662C3F}"/>
              </a:ext>
            </a:extLst>
          </p:cNvPr>
          <p:cNvSpPr/>
          <p:nvPr/>
        </p:nvSpPr>
        <p:spPr>
          <a:xfrm>
            <a:off x="6266193" y="1291720"/>
            <a:ext cx="1391235" cy="1292282"/>
          </a:xfrm>
          <a:prstGeom prst="ellipse">
            <a:avLst/>
          </a:prstGeom>
          <a:solidFill>
            <a:srgbClr val="A50034"/>
          </a:solidFill>
          <a:ln>
            <a:solidFill>
              <a:srgbClr val="A500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altLang="ko-KR" sz="2000" b="1" dirty="0" err="1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/>
              </a:rPr>
              <a:t>재현율</a:t>
            </a:r>
            <a:endParaRPr lang="en-US" altLang="ko-KR" sz="2000" b="1" dirty="0" err="1">
              <a:solidFill>
                <a:schemeClr val="bg1"/>
              </a:solidFill>
              <a:latin typeface="LG스마트체2.0 Regular" panose="020B0600000101010101" pitchFamily="50" charset="-127"/>
              <a:ea typeface="LG스마트체2.0 Regular" panose="020B0600000101010101" pitchFamily="50" charset="-127"/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A03C57C7-9826-2884-1695-D602C08AEAA6}"/>
              </a:ext>
            </a:extLst>
          </p:cNvPr>
          <p:cNvSpPr/>
          <p:nvPr/>
        </p:nvSpPr>
        <p:spPr>
          <a:xfrm>
            <a:off x="620386" y="1943361"/>
            <a:ext cx="1391235" cy="1292282"/>
          </a:xfrm>
          <a:prstGeom prst="ellipse">
            <a:avLst/>
          </a:prstGeom>
          <a:solidFill>
            <a:srgbClr val="A50034"/>
          </a:solidFill>
          <a:ln>
            <a:solidFill>
              <a:srgbClr val="A500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altLang="ko-KR" sz="1600" b="1" dirty="0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/>
              </a:rPr>
              <a:t>ROC-AUC</a:t>
            </a:r>
            <a:endParaRPr lang="en-US" altLang="ko-KR" sz="1600" b="1" dirty="0">
              <a:solidFill>
                <a:schemeClr val="bg1"/>
              </a:solidFill>
              <a:latin typeface="LG스마트체2.0 Regular" panose="020B0600000101010101" pitchFamily="50" charset="-127"/>
              <a:ea typeface="LG스마트체2.0 Regular" panose="020B0600000101010101" pitchFamily="50" charset="-127"/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18FE7DAE-58B3-7611-3247-846333235C2E}"/>
              </a:ext>
            </a:extLst>
          </p:cNvPr>
          <p:cNvSpPr/>
          <p:nvPr/>
        </p:nvSpPr>
        <p:spPr>
          <a:xfrm>
            <a:off x="623889" y="3427071"/>
            <a:ext cx="1391235" cy="1292282"/>
          </a:xfrm>
          <a:prstGeom prst="ellipse">
            <a:avLst/>
          </a:prstGeom>
          <a:solidFill>
            <a:srgbClr val="A50034"/>
          </a:solidFill>
          <a:ln>
            <a:solidFill>
              <a:srgbClr val="A500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altLang="ko-KR" sz="2000" b="1" dirty="0" err="1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/>
              </a:rPr>
              <a:t>정확도</a:t>
            </a:r>
            <a:endParaRPr lang="en-US" altLang="ko-KR" sz="2000" b="1" dirty="0" err="1">
              <a:solidFill>
                <a:schemeClr val="bg1"/>
              </a:solidFill>
              <a:latin typeface="LG스마트체2.0 Regular" panose="020B0600000101010101" pitchFamily="50" charset="-127"/>
              <a:ea typeface="LG스마트체2.0 Regular" panose="020B0600000101010101" pitchFamily="50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464FFC0D-7C3B-174C-C3C8-3BB4F4D94BED}"/>
              </a:ext>
            </a:extLst>
          </p:cNvPr>
          <p:cNvSpPr/>
          <p:nvPr/>
        </p:nvSpPr>
        <p:spPr>
          <a:xfrm>
            <a:off x="6266192" y="2912063"/>
            <a:ext cx="1391235" cy="1292282"/>
          </a:xfrm>
          <a:prstGeom prst="ellipse">
            <a:avLst/>
          </a:prstGeom>
          <a:solidFill>
            <a:srgbClr val="A50034"/>
          </a:solidFill>
          <a:ln>
            <a:solidFill>
              <a:srgbClr val="A500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altLang="ko-KR" sz="2000" b="1" dirty="0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/>
              </a:rPr>
              <a:t>F1 score</a:t>
            </a:r>
            <a:endParaRPr lang="en-US" altLang="ko-KR" sz="2000" b="1" dirty="0">
              <a:solidFill>
                <a:schemeClr val="bg1"/>
              </a:solidFill>
              <a:latin typeface="LG스마트체2.0 Regular" panose="020B0600000101010101" pitchFamily="50" charset="-127"/>
              <a:ea typeface="LG스마트체2.0 Regular" panose="020B0600000101010101" pitchFamily="50" charset="-127"/>
            </a:endParaRPr>
          </a:p>
        </p:txBody>
      </p:sp>
      <p:sp>
        <p:nvSpPr>
          <p:cNvPr id="24" name="모서리가 둥근 직사각형 40">
            <a:extLst>
              <a:ext uri="{FF2B5EF4-FFF2-40B4-BE49-F238E27FC236}">
                <a16:creationId xmlns:a16="http://schemas.microsoft.com/office/drawing/2014/main" id="{CB29958F-C132-E778-38E0-94AFFC3C5F73}"/>
              </a:ext>
            </a:extLst>
          </p:cNvPr>
          <p:cNvSpPr/>
          <p:nvPr/>
        </p:nvSpPr>
        <p:spPr>
          <a:xfrm>
            <a:off x="7462891" y="4276310"/>
            <a:ext cx="3760483" cy="539410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altLang="ko-KR" sz="2000" b="1" dirty="0" err="1">
                <a:solidFill>
                  <a:schemeClr val="bg1"/>
                </a:solidFill>
                <a:latin typeface="맑은 고딕"/>
                <a:ea typeface="맑은 고딕"/>
              </a:rPr>
              <a:t>사용할</a:t>
            </a:r>
            <a:r>
              <a:rPr lang="en-US" altLang="ko-KR" sz="2000" b="1" dirty="0">
                <a:solidFill>
                  <a:schemeClr val="bg1"/>
                </a:solidFill>
                <a:latin typeface="맑은 고딕"/>
                <a:ea typeface="맑은 고딕"/>
              </a:rPr>
              <a:t> </a:t>
            </a:r>
            <a:r>
              <a:rPr lang="en-US" altLang="ko-KR" sz="2000" b="1" dirty="0" err="1">
                <a:solidFill>
                  <a:schemeClr val="bg1"/>
                </a:solidFill>
                <a:latin typeface="맑은 고딕"/>
                <a:ea typeface="맑은 고딕"/>
              </a:rPr>
              <a:t>평가지표</a:t>
            </a:r>
          </a:p>
        </p:txBody>
      </p:sp>
      <p:sp>
        <p:nvSpPr>
          <p:cNvPr id="25" name="모서리가 둥근 직사각형 9">
            <a:extLst>
              <a:ext uri="{FF2B5EF4-FFF2-40B4-BE49-F238E27FC236}">
                <a16:creationId xmlns:a16="http://schemas.microsoft.com/office/drawing/2014/main" id="{BBCE0A51-9E73-5B82-88A9-DD3518955199}"/>
              </a:ext>
            </a:extLst>
          </p:cNvPr>
          <p:cNvSpPr/>
          <p:nvPr/>
        </p:nvSpPr>
        <p:spPr bwMode="auto">
          <a:xfrm>
            <a:off x="2151448" y="1940073"/>
            <a:ext cx="3818731" cy="1295445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ROC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곡선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아래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면적으로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,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분류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모델의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성능을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종합적으로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평가합니다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. ROC-AUC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는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0.5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에서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1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사이의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값을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가지며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, 1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에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가까울수록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모델의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성능이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 우수 하며 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 클래스 불균형이 심한 데이터셋에서 모델의 성능을 평가하는 데 유용</a:t>
            </a:r>
            <a:endParaRPr lang="ko-KR" sz="1400" dirty="0"/>
          </a:p>
        </p:txBody>
      </p:sp>
      <p:sp>
        <p:nvSpPr>
          <p:cNvPr id="26" name="모서리가 둥근 직사각형 9">
            <a:extLst>
              <a:ext uri="{FF2B5EF4-FFF2-40B4-BE49-F238E27FC236}">
                <a16:creationId xmlns:a16="http://schemas.microsoft.com/office/drawing/2014/main" id="{4ABEFDB8-DAEA-4E69-AEB2-3DC6B1E98D0A}"/>
              </a:ext>
            </a:extLst>
          </p:cNvPr>
          <p:cNvSpPr/>
          <p:nvPr/>
        </p:nvSpPr>
        <p:spPr bwMode="auto">
          <a:xfrm>
            <a:off x="2151447" y="3516624"/>
            <a:ext cx="3818731" cy="1295445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모델이 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전체 샘플 중에서 올바르게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예측한 샘플의 비율을 나타내는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지표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. </a:t>
            </a:r>
            <a:endParaRPr lang="ko-KR" altLang="en-US" sz="1400">
              <a:solidFill>
                <a:srgbClr val="000000"/>
              </a:solidFill>
              <a:ea typeface="+mn-lt"/>
              <a:cs typeface="+mn-lt"/>
            </a:endParaRPr>
          </a:p>
          <a:p>
            <a:pPr algn="ctr" defTabSz="914126">
              <a:defRPr/>
            </a:pPr>
            <a:r>
              <a:rPr lang="en-US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하지만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, </a:t>
            </a:r>
            <a:r>
              <a:rPr lang="en-US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클래스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불균형이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심한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경우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정확도는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모델의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성능을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평가하는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데 </a:t>
            </a:r>
            <a:r>
              <a:rPr lang="en-US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부적절한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지표</a:t>
            </a:r>
            <a:endParaRPr lang="ko-KR" sz="1400" dirty="0" err="1">
              <a:ea typeface="+mn-lt"/>
              <a:cs typeface="+mn-lt"/>
            </a:endParaRPr>
          </a:p>
        </p:txBody>
      </p:sp>
      <p:sp>
        <p:nvSpPr>
          <p:cNvPr id="27" name="모서리가 둥근 직사각형 9">
            <a:extLst>
              <a:ext uri="{FF2B5EF4-FFF2-40B4-BE49-F238E27FC236}">
                <a16:creationId xmlns:a16="http://schemas.microsoft.com/office/drawing/2014/main" id="{2FADC6C7-7629-59B3-40D3-4B07DC8843C9}"/>
              </a:ext>
            </a:extLst>
          </p:cNvPr>
          <p:cNvSpPr/>
          <p:nvPr/>
        </p:nvSpPr>
        <p:spPr bwMode="auto">
          <a:xfrm>
            <a:off x="2151447" y="4926763"/>
            <a:ext cx="3818731" cy="1654546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모델이 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Positive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로 예측한 샘플 중 실제 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Positive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인 샘플의 비율을 나타내는 지표로 실제 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Positive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로 예측한 샘플이 얼마나 정확한지를 나타냄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.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정밀도가 높을수록 모델의 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Positive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예측이 실제로 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Positive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인 경우가 많으므로 거짓 양성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(False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Positive)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이 문제가 되는 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경우에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중요한 지표</a:t>
            </a:r>
            <a:endParaRPr lang="ko-KR" sz="1400" dirty="0"/>
          </a:p>
        </p:txBody>
      </p:sp>
      <p:sp>
        <p:nvSpPr>
          <p:cNvPr id="29" name="모서리가 둥근 직사각형 9">
            <a:extLst>
              <a:ext uri="{FF2B5EF4-FFF2-40B4-BE49-F238E27FC236}">
                <a16:creationId xmlns:a16="http://schemas.microsoft.com/office/drawing/2014/main" id="{C46C2AA2-23C9-0560-3143-C7390645D149}"/>
              </a:ext>
            </a:extLst>
          </p:cNvPr>
          <p:cNvSpPr/>
          <p:nvPr/>
        </p:nvSpPr>
        <p:spPr bwMode="auto">
          <a:xfrm>
            <a:off x="7914620" y="2921038"/>
            <a:ext cx="3818731" cy="1295445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정밀도와 재현율의 조화 평균값으로, 모델의 성능을 종합적으로 평가합니다. f1 </a:t>
            </a:r>
            <a:r>
              <a:rPr lang="ko-KR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score는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정밀도와 재현율이 균형적으로 중요한 경우에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사용</a:t>
            </a:r>
            <a:endParaRPr lang="ko-KR" sz="1400" dirty="0"/>
          </a:p>
        </p:txBody>
      </p:sp>
      <p:sp>
        <p:nvSpPr>
          <p:cNvPr id="30" name="모서리가 둥근 직사각형 9">
            <a:extLst>
              <a:ext uri="{FF2B5EF4-FFF2-40B4-BE49-F238E27FC236}">
                <a16:creationId xmlns:a16="http://schemas.microsoft.com/office/drawing/2014/main" id="{D7E2CCEB-8714-7C12-BFA4-2B0B3BBE38CC}"/>
              </a:ext>
            </a:extLst>
          </p:cNvPr>
          <p:cNvSpPr/>
          <p:nvPr/>
        </p:nvSpPr>
        <p:spPr bwMode="auto">
          <a:xfrm>
            <a:off x="7914618" y="1037935"/>
            <a:ext cx="3818731" cy="1654546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실제 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Positive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인 샘플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중 모델이 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Positive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로 예측한 샘플의 비율을 나타내는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지표로 실제 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Positive</a:t>
            </a:r>
            <a:r>
              <a:rPr lang="ko-KR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를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모델이 얼마나 잘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예측했는지를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나타냄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.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재현율이 높을수록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모델이 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실제 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Positive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인 샘플을 놓치지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않으므로 거짓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음성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(False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Negative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)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이 문제가 되는 경우에 중요한 지표</a:t>
            </a:r>
            <a:endParaRPr lang="ko-KR" sz="1400" dirty="0"/>
          </a:p>
        </p:txBody>
      </p:sp>
    </p:spTree>
    <p:extLst>
      <p:ext uri="{BB962C8B-B14F-4D97-AF65-F5344CB8AC3E}">
        <p14:creationId xmlns:p14="http://schemas.microsoft.com/office/powerpoint/2010/main" val="1628382049"/>
      </p:ext>
    </p:extLst>
  </p:cSld>
  <p:clrMapOvr>
    <a:masterClrMapping/>
  </p:clrMapOvr>
  <p:transition spd="med">
    <p:pull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79306" y="303039"/>
            <a:ext cx="10060163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r>
              <a:rPr lang="en-US" sz="2400" b="1" dirty="0">
                <a:highlight>
                  <a:srgbClr val="FFFFFF"/>
                </a:highlight>
                <a:latin typeface="LG스마트체 Regular"/>
                <a:ea typeface="LG스마트체 Regular"/>
              </a:rPr>
              <a:t>7. </a:t>
            </a:r>
            <a:r>
              <a:rPr lang="en-US" altLang="ko-KR" sz="2400" b="1" dirty="0">
                <a:highlight>
                  <a:srgbClr val="FFFFFF"/>
                </a:highlight>
                <a:latin typeface="Arial"/>
                <a:ea typeface="LG스마트체 Regular"/>
                <a:cs typeface="Arial"/>
              </a:rPr>
              <a:t>Test Score</a:t>
            </a:r>
            <a:r>
              <a:rPr lang="en-US" sz="2400" b="1" dirty="0">
                <a:highlight>
                  <a:srgbClr val="FFFFFF"/>
                </a:highlight>
                <a:latin typeface="Arial"/>
                <a:ea typeface="LG스마트체 Regular"/>
                <a:cs typeface="Arial"/>
              </a:rPr>
              <a:t> </a:t>
            </a:r>
            <a:r>
              <a:rPr lang="ko-KR" sz="2400" b="1" dirty="0">
                <a:highlight>
                  <a:srgbClr val="FFFFFF"/>
                </a:highlight>
                <a:latin typeface="Arial"/>
                <a:ea typeface="LG스마트체 Bold"/>
                <a:cs typeface="Arial"/>
              </a:rPr>
              <a:t>제시</a:t>
            </a:r>
            <a:endParaRPr lang="ko-KR" sz="2400" dirty="0"/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1" name="모서리가 둥근 직사각형 40"/>
          <p:cNvSpPr/>
          <p:nvPr/>
        </p:nvSpPr>
        <p:spPr>
          <a:xfrm>
            <a:off x="3719577" y="1059805"/>
            <a:ext cx="4968276" cy="644017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altLang="ko-KR" sz="2000" b="1" dirty="0" err="1">
                <a:solidFill>
                  <a:schemeClr val="bg1"/>
                </a:solidFill>
                <a:ea typeface="맑은 고딕"/>
              </a:rPr>
              <a:t>모델의</a:t>
            </a:r>
            <a:r>
              <a:rPr lang="en-US" altLang="ko-KR" sz="2000" b="1" dirty="0">
                <a:solidFill>
                  <a:schemeClr val="bg1"/>
                </a:solidFill>
                <a:ea typeface="맑은 고딕"/>
              </a:rPr>
              <a:t> </a:t>
            </a:r>
            <a:r>
              <a:rPr lang="en-US" altLang="ko-KR" sz="2000" b="1" dirty="0" err="1">
                <a:solidFill>
                  <a:schemeClr val="bg1"/>
                </a:solidFill>
                <a:ea typeface="맑은 고딕"/>
              </a:rPr>
              <a:t>결과</a:t>
            </a:r>
            <a:r>
              <a:rPr lang="en-US" altLang="ko-KR" sz="2000" b="1" dirty="0">
                <a:solidFill>
                  <a:schemeClr val="bg1"/>
                </a:solidFill>
                <a:ea typeface="맑은 고딕"/>
              </a:rPr>
              <a:t> Test score(</a:t>
            </a:r>
            <a:r>
              <a:rPr lang="en-US" altLang="ko-KR" sz="2000" b="1" dirty="0" err="1">
                <a:solidFill>
                  <a:schemeClr val="bg1"/>
                </a:solidFill>
                <a:ea typeface="맑은 고딕"/>
              </a:rPr>
              <a:t>일반화</a:t>
            </a:r>
            <a:r>
              <a:rPr lang="en-US" altLang="ko-KR" sz="2000" b="1" dirty="0">
                <a:solidFill>
                  <a:schemeClr val="bg1"/>
                </a:solidFill>
                <a:ea typeface="맑은 고딕"/>
              </a:rPr>
              <a:t> </a:t>
            </a:r>
            <a:r>
              <a:rPr lang="en-US" altLang="ko-KR" sz="2000" b="1" dirty="0" err="1">
                <a:solidFill>
                  <a:schemeClr val="bg1"/>
                </a:solidFill>
                <a:ea typeface="맑은 고딕"/>
              </a:rPr>
              <a:t>성능</a:t>
            </a:r>
            <a:r>
              <a:rPr lang="en-US" altLang="ko-KR" sz="2000" b="1" dirty="0">
                <a:solidFill>
                  <a:schemeClr val="bg1"/>
                </a:solidFill>
                <a:ea typeface="맑은 고딕"/>
              </a:rPr>
              <a:t>)</a:t>
            </a:r>
          </a:p>
        </p:txBody>
      </p:sp>
      <p:sp>
        <p:nvSpPr>
          <p:cNvPr id="13" name="모서리가 둥근 직사각형 9">
            <a:extLst>
              <a:ext uri="{FF2B5EF4-FFF2-40B4-BE49-F238E27FC236}">
                <a16:creationId xmlns:a16="http://schemas.microsoft.com/office/drawing/2014/main" id="{B10F9773-7AA8-7A60-9CB7-11FD134CD378}"/>
              </a:ext>
            </a:extLst>
          </p:cNvPr>
          <p:cNvSpPr/>
          <p:nvPr/>
        </p:nvSpPr>
        <p:spPr bwMode="auto">
          <a:xfrm>
            <a:off x="846494" y="4470697"/>
            <a:ext cx="5246385" cy="1531928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ko-KR" altLang="en-US" sz="2000" kern="0" dirty="0">
                <a:highlight>
                  <a:srgbClr val="FFFFFF"/>
                </a:highlight>
                <a:ea typeface="+mn-lt"/>
                <a:cs typeface="+mn-lt"/>
              </a:rPr>
              <a:t>모델의</a:t>
            </a: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 Test score </a:t>
            </a:r>
            <a:r>
              <a:rPr lang="en-US" altLang="ko-KR" sz="2000" kern="0" dirty="0" err="1">
                <a:highlight>
                  <a:srgbClr val="FFFFFF"/>
                </a:highlight>
                <a:ea typeface="+mn-lt"/>
                <a:cs typeface="+mn-lt"/>
              </a:rPr>
              <a:t>평가</a:t>
            </a:r>
            <a:endParaRPr lang="ko-KR" sz="2000" kern="0" dirty="0" err="1">
              <a:highlight>
                <a:srgbClr val="FFFFFF"/>
              </a:highlight>
              <a:ea typeface="맑은 고딕" panose="020B0503020000020004" pitchFamily="34" charset="-127"/>
              <a:cs typeface="+mn-lt"/>
            </a:endParaRPr>
          </a:p>
          <a:p>
            <a:pPr algn="ctr" defTabSz="914126">
              <a:defRPr/>
            </a:pP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accuracy(</a:t>
            </a:r>
            <a:r>
              <a:rPr lang="ko-KR" altLang="en-US" sz="20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정확도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) is 0.8189102564102564</a:t>
            </a:r>
            <a:endParaRPr lang="en-US" dirty="0">
              <a:ea typeface="+mn-lt"/>
              <a:cs typeface="+mn-lt"/>
            </a:endParaRPr>
          </a:p>
          <a:p>
            <a:pPr algn="ctr" defTabSz="914126">
              <a:defRPr/>
            </a:pP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precision(</a:t>
            </a:r>
            <a:r>
              <a:rPr lang="en-US" sz="20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정밀도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)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is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0.778672032193159</a:t>
            </a:r>
            <a:endParaRPr lang="en-US" sz="2000" dirty="0"/>
          </a:p>
          <a:p>
            <a:pPr algn="ctr" defTabSz="914126">
              <a:defRPr/>
            </a:pPr>
            <a:r>
              <a:rPr lang="en-US" sz="20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ROC-AUC:</a:t>
            </a:r>
            <a:r>
              <a:rPr lang="ko-KR" altLang="en-US" sz="20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0.9441211921981154</a:t>
            </a:r>
            <a:endParaRPr lang="en-US" dirty="0"/>
          </a:p>
        </p:txBody>
      </p:sp>
      <p:pic>
        <p:nvPicPr>
          <p:cNvPr id="3" name="그림 8" descr="차트이(가) 표시된 사진&#10;&#10;자동 생성된 설명">
            <a:extLst>
              <a:ext uri="{FF2B5EF4-FFF2-40B4-BE49-F238E27FC236}">
                <a16:creationId xmlns:a16="http://schemas.microsoft.com/office/drawing/2014/main" id="{A657ADBD-EB44-3267-17DC-6587C35AF3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7468" y="1972655"/>
            <a:ext cx="2743200" cy="2202643"/>
          </a:xfrm>
          <a:prstGeom prst="rect">
            <a:avLst/>
          </a:prstGeom>
        </p:spPr>
      </p:pic>
      <p:pic>
        <p:nvPicPr>
          <p:cNvPr id="9" name="그림 9" descr="차트이(가) 표시된 사진&#10;&#10;자동 생성된 설명">
            <a:extLst>
              <a:ext uri="{FF2B5EF4-FFF2-40B4-BE49-F238E27FC236}">
                <a16:creationId xmlns:a16="http://schemas.microsoft.com/office/drawing/2014/main" id="{45382EFC-327E-18A6-4046-A3FEF4493A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96741" y="1974707"/>
            <a:ext cx="2743200" cy="2094633"/>
          </a:xfrm>
          <a:prstGeom prst="rect">
            <a:avLst/>
          </a:prstGeom>
        </p:spPr>
      </p:pic>
      <p:pic>
        <p:nvPicPr>
          <p:cNvPr id="10" name="그림 10" descr="텍스트, 영수증이(가) 표시된 사진&#10;&#10;자동 생성된 설명">
            <a:extLst>
              <a:ext uri="{FF2B5EF4-FFF2-40B4-BE49-F238E27FC236}">
                <a16:creationId xmlns:a16="http://schemas.microsoft.com/office/drawing/2014/main" id="{B2886214-7B39-1D42-52A2-BD536E21B9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9377" y="2057087"/>
            <a:ext cx="3704359" cy="1929871"/>
          </a:xfrm>
          <a:prstGeom prst="rect">
            <a:avLst/>
          </a:prstGeom>
        </p:spPr>
      </p:pic>
      <p:sp>
        <p:nvSpPr>
          <p:cNvPr id="8" name="모서리가 둥근 직사각형 9">
            <a:extLst>
              <a:ext uri="{FF2B5EF4-FFF2-40B4-BE49-F238E27FC236}">
                <a16:creationId xmlns:a16="http://schemas.microsoft.com/office/drawing/2014/main" id="{9853CD09-2A3E-71A8-9498-C6C7827B042B}"/>
              </a:ext>
            </a:extLst>
          </p:cNvPr>
          <p:cNvSpPr/>
          <p:nvPr/>
        </p:nvSpPr>
        <p:spPr bwMode="auto">
          <a:xfrm>
            <a:off x="6552835" y="4470697"/>
            <a:ext cx="5246385" cy="1531928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ko-KR" altLang="en-US" sz="2000" kern="0" dirty="0">
                <a:solidFill>
                  <a:srgbClr val="262F40"/>
                </a:solidFill>
                <a:highlight>
                  <a:srgbClr val="FFFFFF"/>
                </a:highlight>
                <a:ea typeface="+mn-lt"/>
                <a:cs typeface="+mn-lt"/>
              </a:rPr>
              <a:t>이진</a:t>
            </a:r>
            <a:r>
              <a:rPr lang="en-US" sz="2000" kern="0" dirty="0">
                <a:solidFill>
                  <a:srgbClr val="262F40"/>
                </a:solidFill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ko-KR" altLang="en-US" sz="2000" kern="0" dirty="0">
                <a:solidFill>
                  <a:srgbClr val="262F40"/>
                </a:solidFill>
                <a:highlight>
                  <a:srgbClr val="FFFFFF"/>
                </a:highlight>
                <a:ea typeface="+mn-lt"/>
                <a:cs typeface="+mn-lt"/>
              </a:rPr>
              <a:t>분류 문제의</a:t>
            </a:r>
            <a:r>
              <a:rPr lang="en-US" sz="2000" kern="0" dirty="0">
                <a:solidFill>
                  <a:srgbClr val="262F40"/>
                </a:solidFill>
                <a:highlight>
                  <a:srgbClr val="FFFFFF"/>
                </a:highlight>
                <a:ea typeface="+mn-lt"/>
                <a:cs typeface="+mn-lt"/>
              </a:rPr>
              <a:t> Chance </a:t>
            </a:r>
            <a:r>
              <a:rPr lang="en-US" sz="2000" kern="0" dirty="0" err="1">
                <a:solidFill>
                  <a:srgbClr val="262F40"/>
                </a:solidFill>
                <a:highlight>
                  <a:srgbClr val="FFFFFF"/>
                </a:highlight>
                <a:ea typeface="+mn-lt"/>
                <a:cs typeface="+mn-lt"/>
              </a:rPr>
              <a:t>level인</a:t>
            </a:r>
            <a:r>
              <a:rPr lang="en-US" sz="2000" kern="0" dirty="0">
                <a:solidFill>
                  <a:srgbClr val="262F40"/>
                </a:solidFill>
                <a:highlight>
                  <a:srgbClr val="FFFFFF"/>
                </a:highlight>
                <a:ea typeface="+mn-lt"/>
                <a:cs typeface="+mn-lt"/>
              </a:rPr>
              <a:t> 0.5(50%) </a:t>
            </a:r>
            <a:r>
              <a:rPr lang="en-US" sz="2000" kern="0" dirty="0" err="1">
                <a:solidFill>
                  <a:srgbClr val="262F40"/>
                </a:solidFill>
                <a:highlight>
                  <a:srgbClr val="FFFFFF"/>
                </a:highlight>
                <a:ea typeface="+mn-lt"/>
                <a:cs typeface="+mn-lt"/>
              </a:rPr>
              <a:t>보다</a:t>
            </a:r>
            <a:r>
              <a:rPr lang="en-US" sz="2000" kern="0" dirty="0">
                <a:solidFill>
                  <a:srgbClr val="262F40"/>
                </a:solidFill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en-US" sz="2000" kern="0" dirty="0" err="1">
                <a:solidFill>
                  <a:srgbClr val="262F40"/>
                </a:solidFill>
                <a:highlight>
                  <a:srgbClr val="FFFFFF"/>
                </a:highlight>
                <a:ea typeface="+mn-lt"/>
                <a:cs typeface="+mn-lt"/>
              </a:rPr>
              <a:t>딥러닝을</a:t>
            </a:r>
            <a:r>
              <a:rPr lang="en-US" sz="2000" kern="0" dirty="0">
                <a:solidFill>
                  <a:srgbClr val="262F40"/>
                </a:solidFill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en-US" sz="2000" kern="0" dirty="0" err="1">
                <a:solidFill>
                  <a:srgbClr val="262F40"/>
                </a:solidFill>
                <a:highlight>
                  <a:srgbClr val="FFFFFF"/>
                </a:highlight>
                <a:ea typeface="+mn-lt"/>
                <a:cs typeface="+mn-lt"/>
              </a:rPr>
              <a:t>적용</a:t>
            </a:r>
            <a:r>
              <a:rPr lang="en-US" sz="2000" kern="0" dirty="0">
                <a:solidFill>
                  <a:srgbClr val="262F40"/>
                </a:solidFill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ko-KR" altLang="en-US" sz="2000" kern="0" dirty="0">
                <a:solidFill>
                  <a:srgbClr val="262F40"/>
                </a:solidFill>
                <a:highlight>
                  <a:srgbClr val="FFFFFF"/>
                </a:highlight>
                <a:ea typeface="+mn-lt"/>
                <a:cs typeface="+mn-lt"/>
              </a:rPr>
              <a:t>을</a:t>
            </a:r>
            <a:r>
              <a:rPr lang="en-US" sz="2000" kern="0" dirty="0">
                <a:solidFill>
                  <a:srgbClr val="262F40"/>
                </a:solidFill>
                <a:highlight>
                  <a:srgbClr val="FFFFFF"/>
                </a:highlight>
                <a:ea typeface="+mn-lt"/>
                <a:cs typeface="+mn-lt"/>
              </a:rPr>
              <a:t> 때 </a:t>
            </a:r>
            <a:r>
              <a:rPr lang="ko-KR" altLang="en-US" sz="2000" kern="0" dirty="0">
                <a:solidFill>
                  <a:srgbClr val="262F40"/>
                </a:solidFill>
                <a:highlight>
                  <a:srgbClr val="FFFFFF"/>
                </a:highlight>
                <a:ea typeface="+mn-lt"/>
                <a:cs typeface="+mn-lt"/>
              </a:rPr>
              <a:t>성능이</a:t>
            </a:r>
            <a:r>
              <a:rPr lang="en-US" sz="2000" kern="0" dirty="0">
                <a:solidFill>
                  <a:srgbClr val="262F40"/>
                </a:solidFill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en-US" sz="2000" kern="0" dirty="0" err="1">
                <a:solidFill>
                  <a:srgbClr val="262F40"/>
                </a:solidFill>
                <a:highlight>
                  <a:srgbClr val="FFFFFF"/>
                </a:highlight>
                <a:ea typeface="+mn-lt"/>
                <a:cs typeface="+mn-lt"/>
              </a:rPr>
              <a:t>월등하게</a:t>
            </a:r>
            <a:r>
              <a:rPr lang="en-US" sz="2000" kern="0" dirty="0">
                <a:solidFill>
                  <a:srgbClr val="262F40"/>
                </a:solidFill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en-US" sz="2000" kern="0" dirty="0" err="1">
                <a:solidFill>
                  <a:srgbClr val="262F40"/>
                </a:solidFill>
                <a:highlight>
                  <a:srgbClr val="FFFFFF"/>
                </a:highlight>
                <a:ea typeface="+mn-lt"/>
                <a:cs typeface="+mn-lt"/>
              </a:rPr>
              <a:t>좋아진</a:t>
            </a:r>
            <a:r>
              <a:rPr lang="en-US" sz="2000" kern="0" dirty="0">
                <a:solidFill>
                  <a:srgbClr val="262F40"/>
                </a:solidFill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en-US" sz="2000" kern="0" dirty="0" err="1">
                <a:solidFill>
                  <a:srgbClr val="262F40"/>
                </a:solidFill>
                <a:highlight>
                  <a:srgbClr val="FFFFFF"/>
                </a:highlight>
                <a:ea typeface="+mn-lt"/>
                <a:cs typeface="+mn-lt"/>
              </a:rPr>
              <a:t>것을</a:t>
            </a:r>
            <a:r>
              <a:rPr lang="en-US" sz="2000" kern="0" dirty="0">
                <a:solidFill>
                  <a:srgbClr val="262F40"/>
                </a:solidFill>
                <a:highlight>
                  <a:srgbClr val="FFFFFF"/>
                </a:highlight>
                <a:ea typeface="+mn-lt"/>
                <a:cs typeface="+mn-lt"/>
              </a:rPr>
              <a:t> 알 수 </a:t>
            </a:r>
            <a:r>
              <a:rPr lang="en-US" sz="2000" kern="0" dirty="0" err="1">
                <a:solidFill>
                  <a:srgbClr val="262F40"/>
                </a:solidFill>
                <a:highlight>
                  <a:srgbClr val="FFFFFF"/>
                </a:highlight>
                <a:ea typeface="+mn-lt"/>
                <a:cs typeface="+mn-lt"/>
              </a:rPr>
              <a:t>있다</a:t>
            </a:r>
            <a:r>
              <a:rPr lang="en-US" sz="2000" kern="0" dirty="0">
                <a:solidFill>
                  <a:srgbClr val="262F40"/>
                </a:solidFill>
                <a:highlight>
                  <a:srgbClr val="FFFFFF"/>
                </a:highlight>
                <a:ea typeface="+mn-lt"/>
                <a:cs typeface="+mn-lt"/>
              </a:rPr>
              <a:t>.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015623332"/>
      </p:ext>
    </p:extLst>
  </p:cSld>
  <p:clrMapOvr>
    <a:masterClrMapping/>
  </p:clrMapOvr>
  <p:transition spd="med">
    <p:pull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88486" y="303039"/>
            <a:ext cx="5607514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r>
              <a:rPr lang="en-US" sz="2400" b="1" dirty="0">
                <a:latin typeface="LG스마트체 Bold"/>
                <a:ea typeface="LG스마트체 Regular"/>
              </a:rPr>
              <a:t>8. </a:t>
            </a:r>
            <a:r>
              <a:rPr lang="ko-KR" altLang="en-US" sz="2400" b="1" dirty="0">
                <a:latin typeface="LG스마트체 Bold"/>
                <a:ea typeface="LG스마트체 Regular"/>
              </a:rPr>
              <a:t>모델을</a:t>
            </a:r>
            <a:r>
              <a:rPr lang="en-US" sz="2400" b="1" dirty="0">
                <a:latin typeface="LG스마트체 Bold"/>
                <a:ea typeface="LG스마트체 Regular"/>
              </a:rPr>
              <a:t> </a:t>
            </a:r>
            <a:r>
              <a:rPr lang="ko-KR" altLang="en-US" sz="2400" b="1" dirty="0">
                <a:latin typeface="LG스마트체 Bold"/>
                <a:ea typeface="LG스마트체 Regular"/>
              </a:rPr>
              <a:t>사용하여</a:t>
            </a:r>
            <a:r>
              <a:rPr lang="en-US" altLang="ko-KR" sz="2400" b="1" dirty="0">
                <a:latin typeface="LG스마트체 Bold"/>
                <a:ea typeface="LG스마트체 Regular"/>
              </a:rPr>
              <a:t> </a:t>
            </a:r>
            <a:r>
              <a:rPr lang="en-US" altLang="ko-KR" sz="2400" b="1" dirty="0" err="1">
                <a:latin typeface="LG스마트체 Bold"/>
                <a:ea typeface="LG스마트체 Regular"/>
              </a:rPr>
              <a:t>폐렴</a:t>
            </a:r>
            <a:r>
              <a:rPr lang="en-US" altLang="ko-KR" sz="2400" b="1" dirty="0">
                <a:latin typeface="LG스마트체 Bold"/>
                <a:ea typeface="LG스마트체 Regular"/>
              </a:rPr>
              <a:t> </a:t>
            </a:r>
            <a:r>
              <a:rPr lang="en-US" altLang="ko-KR" sz="2400" b="1" dirty="0" err="1">
                <a:latin typeface="LG스마트체 Bold"/>
                <a:ea typeface="LG스마트체 Regular"/>
              </a:rPr>
              <a:t>예측</a:t>
            </a:r>
            <a:r>
              <a:rPr lang="en-US" altLang="ko-KR" sz="2400" b="1" dirty="0">
                <a:latin typeface="LG스마트체 Bold"/>
                <a:ea typeface="LG스마트체 Regular"/>
              </a:rPr>
              <a:t> </a:t>
            </a:r>
            <a:r>
              <a:rPr lang="en-US" altLang="ko-KR" sz="2400" b="1" dirty="0" err="1">
                <a:latin typeface="LG스마트체 Bold"/>
                <a:ea typeface="LG스마트체 Regular"/>
              </a:rPr>
              <a:t>이미지</a:t>
            </a:r>
            <a:r>
              <a:rPr lang="en-US" altLang="ko-KR" sz="2400" b="1" dirty="0">
                <a:latin typeface="LG스마트체 Bold"/>
                <a:ea typeface="LG스마트체 Regular"/>
              </a:rPr>
              <a:t> </a:t>
            </a:r>
            <a:r>
              <a:rPr lang="en-US" altLang="ko-KR" sz="2400" b="1" dirty="0" err="1">
                <a:latin typeface="LG스마트체 Bold"/>
                <a:ea typeface="LG스마트체 Regular"/>
              </a:rPr>
              <a:t>출력</a:t>
            </a:r>
            <a:r>
              <a:rPr lang="en-US" altLang="ko-KR" sz="2400" b="1" dirty="0">
                <a:latin typeface="LG스마트체 Bold"/>
                <a:ea typeface="LG스마트체 Regular"/>
              </a:rPr>
              <a:t> </a:t>
            </a:r>
            <a:endParaRPr lang="en-US" altLang="ko-KR" sz="2400" b="1" dirty="0">
              <a:latin typeface="LG스마트체 Bold"/>
              <a:cs typeface="Arial"/>
            </a:endParaRPr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1" name="모서리가 둥근 직사각형 40"/>
          <p:cNvSpPr/>
          <p:nvPr/>
        </p:nvSpPr>
        <p:spPr>
          <a:xfrm>
            <a:off x="4306781" y="1059804"/>
            <a:ext cx="3809829" cy="604579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sz="2000" b="1" dirty="0">
                <a:ea typeface="맑은 고딕"/>
              </a:rPr>
              <a:t>예측 결과 출력 </a:t>
            </a:r>
          </a:p>
        </p:txBody>
      </p:sp>
      <p:sp>
        <p:nvSpPr>
          <p:cNvPr id="11" name="모서리가 둥근 직사각형 9">
            <a:extLst>
              <a:ext uri="{FF2B5EF4-FFF2-40B4-BE49-F238E27FC236}">
                <a16:creationId xmlns:a16="http://schemas.microsoft.com/office/drawing/2014/main" id="{4CD63DEF-6A64-E3E1-8BD2-F1917128CA22}"/>
              </a:ext>
            </a:extLst>
          </p:cNvPr>
          <p:cNvSpPr/>
          <p:nvPr/>
        </p:nvSpPr>
        <p:spPr bwMode="auto">
          <a:xfrm>
            <a:off x="1209029" y="4420517"/>
            <a:ext cx="10200350" cy="1970430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0: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정상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, 1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: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폐렴 </a:t>
            </a:r>
            <a:endParaRPr lang="en-US" altLang="ko-KR" sz="2000" kern="0" dirty="0">
              <a:solidFill>
                <a:srgbClr val="212121"/>
              </a:solidFill>
              <a:highlight>
                <a:srgbClr val="FFFFFF"/>
              </a:highlight>
              <a:ea typeface="+mn-lt"/>
              <a:cs typeface="+mn-lt"/>
            </a:endParaRPr>
          </a:p>
          <a:p>
            <a:pPr algn="ctr" defTabSz="914126">
              <a:defRPr/>
            </a:pPr>
            <a:r>
              <a:rPr lang="en-US" sz="2000" kern="0" dirty="0" err="1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엑스레이</a:t>
            </a:r>
            <a:r>
              <a:rPr lang="en-US" sz="20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2000" kern="0" dirty="0" err="1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이미지와</a:t>
            </a:r>
            <a:r>
              <a:rPr lang="en-US" sz="20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2000" kern="0" dirty="0" err="1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예측</a:t>
            </a:r>
            <a:r>
              <a:rPr lang="en-US" sz="20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2000" kern="0" dirty="0" err="1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결과와</a:t>
            </a:r>
            <a:r>
              <a:rPr lang="en-US" sz="20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2000" kern="0" dirty="0" err="1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실제</a:t>
            </a:r>
            <a:r>
              <a:rPr lang="en-US" sz="20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2000" kern="0" dirty="0" err="1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결과를</a:t>
            </a:r>
            <a:r>
              <a:rPr lang="en-US" sz="20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2000" kern="0" dirty="0" err="1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출력해본</a:t>
            </a:r>
            <a:r>
              <a:rPr lang="en-US" sz="20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2000" kern="0" dirty="0" err="1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결과</a:t>
            </a:r>
            <a:r>
              <a:rPr lang="en-US" sz="20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 </a:t>
            </a:r>
            <a:endParaRPr lang="en-US" altLang="ko-KR" sz="2000" dirty="0" err="1">
              <a:solidFill>
                <a:srgbClr val="000000"/>
              </a:solidFill>
              <a:ea typeface="+mn-lt"/>
              <a:cs typeface="+mn-lt"/>
            </a:endParaRPr>
          </a:p>
          <a:p>
            <a:pPr algn="ctr" defTabSz="914126">
              <a:defRPr/>
            </a:pPr>
            <a:r>
              <a:rPr lang="ko-KR" altLang="en-US" sz="20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모델이</a:t>
            </a:r>
            <a:r>
              <a:rPr lang="en-US" sz="20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잘</a:t>
            </a:r>
            <a:r>
              <a:rPr lang="en-US" sz="20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예측하기</a:t>
            </a:r>
            <a:r>
              <a:rPr lang="en-US" sz="20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때문에</a:t>
            </a:r>
            <a:r>
              <a:rPr lang="en-US" sz="20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endParaRPr lang="en-US" altLang="ko-KR" sz="2000" dirty="0">
              <a:solidFill>
                <a:srgbClr val="000000"/>
              </a:solidFill>
              <a:ea typeface="+mn-lt"/>
              <a:cs typeface="+mn-lt"/>
            </a:endParaRPr>
          </a:p>
          <a:p>
            <a:pPr algn="ctr" defTabSz="914126">
              <a:defRPr/>
            </a:pPr>
            <a:r>
              <a:rPr lang="ko-KR" altLang="en-US" sz="2000" kern="0" dirty="0" err="1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딥러닝으로</a:t>
            </a:r>
            <a:r>
              <a:rPr lang="ko-KR" altLang="en-US" sz="20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en-US" sz="2000" kern="0" dirty="0" err="1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폐렴</a:t>
            </a:r>
            <a:r>
              <a:rPr lang="en-US" sz="20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2000" kern="0" dirty="0" err="1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환자의</a:t>
            </a:r>
            <a:r>
              <a:rPr lang="en-US" sz="20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X-ray </a:t>
            </a:r>
            <a:r>
              <a:rPr lang="en-US" sz="2000" kern="0" dirty="0" err="1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이미지에서</a:t>
            </a:r>
            <a:r>
              <a:rPr lang="en-US" sz="20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2000" kern="0" dirty="0" err="1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폐렴의</a:t>
            </a:r>
            <a:r>
              <a:rPr lang="en-US" sz="20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ko-KR" altLang="en-US" sz="20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여부를</a:t>
            </a:r>
            <a:r>
              <a:rPr lang="en-US" sz="20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en-US" sz="2000" kern="0" dirty="0" err="1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구분할</a:t>
            </a:r>
            <a:r>
              <a:rPr lang="en-US" sz="20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수 </a:t>
            </a:r>
            <a:endParaRPr lang="en-US" sz="2000">
              <a:solidFill>
                <a:srgbClr val="000000"/>
              </a:solidFill>
              <a:ea typeface="+mn-lt"/>
              <a:cs typeface="+mn-lt"/>
            </a:endParaRPr>
          </a:p>
          <a:p>
            <a:pPr algn="ctr" defTabSz="914126">
              <a:defRPr/>
            </a:pPr>
            <a:r>
              <a:rPr lang="en-US" sz="2000" kern="0" dirty="0" err="1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있다는</a:t>
            </a:r>
            <a:r>
              <a:rPr lang="en-US" sz="20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2000" kern="0" dirty="0" err="1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가설이</a:t>
            </a:r>
            <a:r>
              <a:rPr lang="en-US" sz="20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2000" kern="0" dirty="0" err="1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맞는</a:t>
            </a:r>
            <a:r>
              <a:rPr lang="en-US" sz="20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2000" kern="0" dirty="0" err="1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것을</a:t>
            </a:r>
            <a:r>
              <a:rPr lang="en-US" sz="20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2000" kern="0" dirty="0" err="1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알수</a:t>
            </a:r>
            <a:r>
              <a:rPr lang="en-US" sz="20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2000" kern="0" dirty="0" err="1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있다</a:t>
            </a:r>
            <a:r>
              <a:rPr lang="en-US" sz="20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.</a:t>
            </a:r>
            <a:endParaRPr lang="en-US" sz="2000">
              <a:ea typeface="맑은 고딕"/>
            </a:endParaRPr>
          </a:p>
          <a:p>
            <a:pPr algn="ctr" defTabSz="914126">
              <a:defRPr/>
            </a:pPr>
            <a:endParaRPr lang="ko-KR" altLang="en-US" b="1" kern="0" dirty="0">
              <a:solidFill>
                <a:srgbClr val="000000"/>
              </a:solidFill>
              <a:ea typeface="맑은 고딕" panose="020B0503020000020004" pitchFamily="34" charset="-127"/>
              <a:cs typeface="+mn-lt"/>
            </a:endParaRPr>
          </a:p>
        </p:txBody>
      </p:sp>
      <p:pic>
        <p:nvPicPr>
          <p:cNvPr id="2" name="그림 7" descr="텍스트, 넥타이, 엑스레이 필름, 사람이(가) 표시된 사진&#10;&#10;자동 생성된 설명">
            <a:extLst>
              <a:ext uri="{FF2B5EF4-FFF2-40B4-BE49-F238E27FC236}">
                <a16:creationId xmlns:a16="http://schemas.microsoft.com/office/drawing/2014/main" id="{45A5ABF2-4FA9-4861-F100-FEE42D4149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4331" y="1728224"/>
            <a:ext cx="8925791" cy="1245439"/>
          </a:xfrm>
          <a:prstGeom prst="rect">
            <a:avLst/>
          </a:prstGeom>
        </p:spPr>
      </p:pic>
      <p:pic>
        <p:nvPicPr>
          <p:cNvPr id="5" name="그림 7" descr="텍스트, 넥타이, 사람, 실내이(가) 표시된 사진&#10;&#10;자동 생성된 설명">
            <a:extLst>
              <a:ext uri="{FF2B5EF4-FFF2-40B4-BE49-F238E27FC236}">
                <a16:creationId xmlns:a16="http://schemas.microsoft.com/office/drawing/2014/main" id="{9D5D8F4A-6B7D-3D88-2A0D-D248962AE5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4332" y="3061724"/>
            <a:ext cx="8925790" cy="1245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934179"/>
      </p:ext>
    </p:extLst>
  </p:cSld>
  <p:clrMapOvr>
    <a:masterClrMapping/>
  </p:clrMapOvr>
  <p:transition spd="med">
    <p:pull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74632" y="316893"/>
            <a:ext cx="6563477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r>
              <a:rPr lang="en-US" sz="2400" b="1" dirty="0">
                <a:highlight>
                  <a:srgbClr val="FFFFFF"/>
                </a:highlight>
                <a:latin typeface="Malgun Gothic"/>
                <a:ea typeface="LG스마트체 Regular"/>
                <a:cs typeface="Arial Unicode MS"/>
              </a:rPr>
              <a:t>9. </a:t>
            </a:r>
            <a:r>
              <a:rPr lang="en-US" sz="2400" b="1" dirty="0" err="1">
                <a:highlight>
                  <a:srgbClr val="FFFFFF"/>
                </a:highlight>
                <a:latin typeface="Malgun Gothic"/>
                <a:ea typeface="LG스마트체 Regular"/>
                <a:cs typeface="Arial Unicode MS"/>
              </a:rPr>
              <a:t>모델</a:t>
            </a:r>
            <a:r>
              <a:rPr lang="en-US" sz="2400" b="1" dirty="0">
                <a:highlight>
                  <a:srgbClr val="FFFFFF"/>
                </a:highlight>
                <a:latin typeface="Malgun Gothic"/>
                <a:ea typeface="LG스마트체 Regular"/>
                <a:cs typeface="Arial Unicode MS"/>
              </a:rPr>
              <a:t> </a:t>
            </a:r>
            <a:r>
              <a:rPr lang="en-US" sz="2400" b="1" dirty="0" err="1">
                <a:highlight>
                  <a:srgbClr val="FFFFFF"/>
                </a:highlight>
                <a:latin typeface="Malgun Gothic"/>
                <a:ea typeface="LG스마트체 Regular"/>
                <a:cs typeface="Arial Unicode MS"/>
              </a:rPr>
              <a:t>학습</a:t>
            </a:r>
            <a:r>
              <a:rPr lang="en-US" sz="2400" b="1" dirty="0">
                <a:highlight>
                  <a:srgbClr val="FFFFFF"/>
                </a:highlight>
                <a:latin typeface="Malgun Gothic"/>
                <a:ea typeface="LG스마트체 Regular"/>
                <a:cs typeface="Arial Unicode MS"/>
              </a:rPr>
              <a:t> </a:t>
            </a:r>
            <a:r>
              <a:rPr lang="en-US" sz="2400" b="1" dirty="0" err="1">
                <a:highlight>
                  <a:srgbClr val="FFFFFF"/>
                </a:highlight>
                <a:latin typeface="Malgun Gothic"/>
                <a:ea typeface="LG스마트체 Regular"/>
                <a:cs typeface="Arial Unicode MS"/>
              </a:rPr>
              <a:t>결과</a:t>
            </a:r>
            <a:r>
              <a:rPr lang="en-US" sz="2400" b="1" dirty="0">
                <a:highlight>
                  <a:srgbClr val="FFFFFF"/>
                </a:highlight>
                <a:latin typeface="Malgun Gothic"/>
                <a:ea typeface="LG스마트체 Regular"/>
                <a:cs typeface="Arial Unicode MS"/>
              </a:rPr>
              <a:t> </a:t>
            </a:r>
            <a:r>
              <a:rPr lang="en-US" sz="2400" b="1" dirty="0" err="1">
                <a:highlight>
                  <a:srgbClr val="FFFFFF"/>
                </a:highlight>
                <a:latin typeface="Malgun Gothic"/>
                <a:ea typeface="LG스마트체 Regular"/>
                <a:cs typeface="Arial Unicode MS"/>
              </a:rPr>
              <a:t>한계점과</a:t>
            </a:r>
            <a:r>
              <a:rPr lang="en-US" sz="2400" b="1" dirty="0">
                <a:highlight>
                  <a:srgbClr val="FFFFFF"/>
                </a:highlight>
                <a:latin typeface="Malgun Gothic"/>
                <a:ea typeface="LG스마트체 Regular"/>
                <a:cs typeface="Arial Unicode MS"/>
              </a:rPr>
              <a:t> </a:t>
            </a:r>
            <a:r>
              <a:rPr lang="en-US" sz="2400" b="1" dirty="0" err="1">
                <a:highlight>
                  <a:srgbClr val="FFFFFF"/>
                </a:highlight>
                <a:latin typeface="Malgun Gothic"/>
                <a:ea typeface="LG스마트체 Regular"/>
                <a:cs typeface="Arial Unicode MS"/>
              </a:rPr>
              <a:t>추후</a:t>
            </a:r>
            <a:r>
              <a:rPr lang="en-US" sz="2400" b="1" dirty="0">
                <a:highlight>
                  <a:srgbClr val="FFFFFF"/>
                </a:highlight>
                <a:latin typeface="Malgun Gothic"/>
                <a:ea typeface="LG스마트체 Regular"/>
                <a:cs typeface="Arial Unicode MS"/>
              </a:rPr>
              <a:t> </a:t>
            </a:r>
            <a:r>
              <a:rPr lang="en-US" sz="2400" b="1" dirty="0" err="1">
                <a:highlight>
                  <a:srgbClr val="FFFFFF"/>
                </a:highlight>
                <a:latin typeface="Malgun Gothic"/>
                <a:ea typeface="LG스마트체 Regular"/>
                <a:cs typeface="Arial Unicode MS"/>
              </a:rPr>
              <a:t>개선사항</a:t>
            </a:r>
            <a:endParaRPr lang="en-US" sz="1300">
              <a:highlight>
                <a:srgbClr val="FFFFFF"/>
              </a:highlight>
              <a:latin typeface="Malgun Gothic"/>
              <a:ea typeface="LG스마트체 Regular"/>
              <a:cs typeface="Arial Unicode MS"/>
            </a:endParaRPr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9" name="모서리가 둥근 직사각형 9">
            <a:extLst>
              <a:ext uri="{FF2B5EF4-FFF2-40B4-BE49-F238E27FC236}">
                <a16:creationId xmlns:a16="http://schemas.microsoft.com/office/drawing/2014/main" id="{AD1844A5-E441-02AD-8771-5E6AB131AF50}"/>
              </a:ext>
            </a:extLst>
          </p:cNvPr>
          <p:cNvSpPr/>
          <p:nvPr/>
        </p:nvSpPr>
        <p:spPr bwMode="auto">
          <a:xfrm>
            <a:off x="348317" y="2366580"/>
            <a:ext cx="5153834" cy="3411302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marL="342900" indent="-342900" algn="ctr" defTabSz="914126">
              <a:buAutoNum type="arabicPeriod"/>
              <a:defRPr/>
            </a:pP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테스트 데이터를 예측할 때 모델이 정상일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 때 </a:t>
            </a:r>
            <a:r>
              <a:rPr lang="en-US" altLang="ko-KR" sz="1600" kern="0" dirty="0" err="1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폐렴으로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altLang="ko-KR" sz="1600" kern="0" dirty="0" err="1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예측하는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altLang="ko-KR" sz="1600" kern="0" dirty="0" err="1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FP가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altLang="ko-KR" sz="1600" kern="0" dirty="0" err="1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높았던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altLang="ko-KR" sz="1600" kern="0" dirty="0" err="1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것이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altLang="ko-KR" sz="1600" kern="0" dirty="0" err="1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아쉬웠다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.</a:t>
            </a:r>
            <a:endParaRPr lang="ko-KR" altLang="en-US"/>
          </a:p>
          <a:p>
            <a:pPr algn="ctr" defTabSz="914126">
              <a:defRPr/>
            </a:pPr>
            <a:endParaRPr lang="en-US" altLang="ko-KR" sz="1600" kern="0" dirty="0">
              <a:solidFill>
                <a:srgbClr val="000000"/>
              </a:solidFill>
              <a:highlight>
                <a:srgbClr val="FFFFFF"/>
              </a:highlight>
              <a:ea typeface="+mn-lt"/>
              <a:cs typeface="+mn-lt"/>
            </a:endParaRPr>
          </a:p>
          <a:p>
            <a:pPr algn="ctr" defTabSz="914126">
              <a:defRPr/>
            </a:pPr>
            <a:r>
              <a:rPr 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2. </a:t>
            </a:r>
            <a:r>
              <a:rPr lang="en-US" sz="1600" kern="0" dirty="0" err="1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폐렴일</a:t>
            </a:r>
            <a:r>
              <a:rPr 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600" kern="0" dirty="0" err="1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경우</a:t>
            </a:r>
            <a:r>
              <a:rPr 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폐렴부위만</a:t>
            </a:r>
            <a:r>
              <a:rPr 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en-US" sz="1600" kern="0" dirty="0" err="1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사각형으로</a:t>
            </a:r>
            <a:r>
              <a:rPr 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표시하는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en-US" altLang="ko-KR" sz="1600" kern="0" dirty="0" err="1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것을</a:t>
            </a:r>
            <a:r>
              <a:rPr 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해보려고 했지만</a:t>
            </a:r>
            <a:r>
              <a:rPr 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600" kern="0" dirty="0" err="1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모델이</a:t>
            </a:r>
            <a:r>
              <a:rPr 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600" kern="0" dirty="0" err="1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정상</a:t>
            </a:r>
            <a:r>
              <a:rPr 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, </a:t>
            </a:r>
            <a:r>
              <a:rPr lang="en-US" sz="1600" kern="0" dirty="0" err="1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폐렴으로</a:t>
            </a:r>
            <a:r>
              <a:rPr 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600" kern="0" dirty="0" err="1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sigmoid활성화</a:t>
            </a:r>
            <a:r>
              <a:rPr 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600" kern="0" dirty="0" err="1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함수로</a:t>
            </a:r>
            <a:r>
              <a:rPr 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600" kern="0" dirty="0" err="1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판단하기전</a:t>
            </a:r>
            <a:r>
              <a:rPr 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600" kern="0" dirty="0" err="1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이미지</a:t>
            </a:r>
            <a:r>
              <a:rPr 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600" kern="0" dirty="0" err="1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배열에서</a:t>
            </a:r>
            <a:r>
              <a:rPr 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각 </a:t>
            </a:r>
            <a:r>
              <a:rPr lang="en-US" sz="1600" kern="0" dirty="0" err="1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원소마다의</a:t>
            </a:r>
            <a:r>
              <a:rPr 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600" kern="0" dirty="0" err="1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폐렴</a:t>
            </a:r>
            <a:r>
              <a:rPr 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600" kern="0" dirty="0" err="1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확률을</a:t>
            </a:r>
            <a:r>
              <a:rPr 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600" kern="0" dirty="0" err="1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보고</a:t>
            </a:r>
            <a:r>
              <a:rPr 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600" kern="0" dirty="0" err="1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좌표를</a:t>
            </a:r>
            <a:r>
              <a:rPr 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600" kern="0" dirty="0" err="1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구하는</a:t>
            </a:r>
            <a:r>
              <a:rPr 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600" kern="0" dirty="0" err="1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것은</a:t>
            </a:r>
            <a:r>
              <a:rPr 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600" kern="0" dirty="0" err="1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실패해서</a:t>
            </a:r>
            <a:r>
              <a:rPr 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해당</a:t>
            </a:r>
            <a:r>
              <a:rPr 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부위가</a:t>
            </a:r>
            <a:r>
              <a:rPr 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아니라</a:t>
            </a:r>
            <a:r>
              <a:rPr 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폐렴일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때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en-US" altLang="ko-KR" sz="1600" kern="0" dirty="0" err="1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사각형을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altLang="ko-KR" sz="1600" kern="0" dirty="0" err="1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표시하는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것 </a:t>
            </a:r>
            <a:r>
              <a:rPr lang="en-US" altLang="ko-KR" sz="1600" kern="0" dirty="0" err="1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까지만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altLang="ko-KR" sz="1600" kern="0" dirty="0" err="1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구현해서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아쉬웠다</a:t>
            </a:r>
            <a:r>
              <a:rPr 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.</a:t>
            </a:r>
            <a:endParaRPr lang="en-US" sz="1600" dirty="0"/>
          </a:p>
          <a:p>
            <a:pPr algn="ctr" defTabSz="914126">
              <a:defRPr/>
            </a:pPr>
            <a:endParaRPr lang="en-US" altLang="ko-KR" sz="1600" kern="0" dirty="0">
              <a:solidFill>
                <a:srgbClr val="000000"/>
              </a:solidFill>
              <a:highlight>
                <a:srgbClr val="FFFFFF"/>
              </a:highlight>
              <a:ea typeface="+mn-lt"/>
              <a:cs typeface="+mn-lt"/>
            </a:endParaRPr>
          </a:p>
        </p:txBody>
      </p:sp>
      <p:sp>
        <p:nvSpPr>
          <p:cNvPr id="11" name="모서리가 둥근 직사각형 40">
            <a:extLst>
              <a:ext uri="{FF2B5EF4-FFF2-40B4-BE49-F238E27FC236}">
                <a16:creationId xmlns:a16="http://schemas.microsoft.com/office/drawing/2014/main" id="{8D608A85-75BE-03C7-5D30-B0EAC4188A65}"/>
              </a:ext>
            </a:extLst>
          </p:cNvPr>
          <p:cNvSpPr/>
          <p:nvPr/>
        </p:nvSpPr>
        <p:spPr>
          <a:xfrm>
            <a:off x="396337" y="1346201"/>
            <a:ext cx="5053275" cy="633374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b="1" dirty="0">
                <a:ea typeface="+mn-lt"/>
                <a:cs typeface="+mn-lt"/>
              </a:rPr>
              <a:t>한계점과</a:t>
            </a:r>
            <a:r>
              <a:rPr lang="en-US" altLang="ko-KR" b="1" dirty="0">
                <a:ea typeface="+mn-lt"/>
                <a:cs typeface="+mn-lt"/>
              </a:rPr>
              <a:t> </a:t>
            </a:r>
            <a:r>
              <a:rPr lang="ko-KR" altLang="en-US" b="1" dirty="0">
                <a:ea typeface="+mn-lt"/>
                <a:cs typeface="+mn-lt"/>
              </a:rPr>
              <a:t>개선사항</a:t>
            </a:r>
            <a:endParaRPr lang="ko-KR" dirty="0"/>
          </a:p>
        </p:txBody>
      </p:sp>
      <p:sp>
        <p:nvSpPr>
          <p:cNvPr id="12" name="모서리가 둥근 직사각형 40">
            <a:extLst>
              <a:ext uri="{FF2B5EF4-FFF2-40B4-BE49-F238E27FC236}">
                <a16:creationId xmlns:a16="http://schemas.microsoft.com/office/drawing/2014/main" id="{ACA9F754-35B8-E71A-69A8-32173A7FDB9D}"/>
              </a:ext>
            </a:extLst>
          </p:cNvPr>
          <p:cNvSpPr/>
          <p:nvPr/>
        </p:nvSpPr>
        <p:spPr>
          <a:xfrm>
            <a:off x="6724399" y="1346200"/>
            <a:ext cx="5053275" cy="633374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b="1" dirty="0">
                <a:ea typeface="+mn-lt"/>
                <a:cs typeface="+mn-lt"/>
              </a:rPr>
              <a:t>폐렴 부분 사각형으로 표시 </a:t>
            </a:r>
          </a:p>
        </p:txBody>
      </p:sp>
      <p:pic>
        <p:nvPicPr>
          <p:cNvPr id="5" name="그림 9" descr="텍스트이(가) 표시된 사진&#10;&#10;자동 생성된 설명">
            <a:extLst>
              <a:ext uri="{FF2B5EF4-FFF2-40B4-BE49-F238E27FC236}">
                <a16:creationId xmlns:a16="http://schemas.microsoft.com/office/drawing/2014/main" id="{D07064BE-2B17-74CF-FAE4-9C80447B29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4581" y="2323652"/>
            <a:ext cx="3487881" cy="2202035"/>
          </a:xfrm>
          <a:prstGeom prst="rect">
            <a:avLst/>
          </a:prstGeom>
        </p:spPr>
      </p:pic>
      <p:pic>
        <p:nvPicPr>
          <p:cNvPr id="3" name="그림 7" descr="텍스트, 실내, 그레이, 은이(가) 표시된 사진&#10;&#10;자동 생성된 설명">
            <a:extLst>
              <a:ext uri="{FF2B5EF4-FFF2-40B4-BE49-F238E27FC236}">
                <a16:creationId xmlns:a16="http://schemas.microsoft.com/office/drawing/2014/main" id="{1EC281CE-D235-4310-FDC5-72D82AA84F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1582" y="4914769"/>
            <a:ext cx="5652654" cy="803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825952"/>
      </p:ext>
    </p:extLst>
  </p:cSld>
  <p:clrMapOvr>
    <a:masterClrMapping/>
  </p:clrMapOvr>
  <p:transition spd="med">
    <p:pull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007309" y="2701137"/>
            <a:ext cx="2375843" cy="646331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altLang="ko-KR" sz="3600" b="1" spc="-100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Malgun Gothic"/>
                <a:ea typeface="LG스마트체 SemiBold"/>
              </a:rPr>
              <a:t>Thank you</a:t>
            </a:r>
            <a:endParaRPr lang="ko-KR" altLang="en-US" sz="3600" b="1" spc="-100" dirty="0">
              <a:gradFill>
                <a:gsLst>
                  <a:gs pos="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2700000" scaled="1"/>
              </a:gradFill>
              <a:latin typeface="Malgun Gothic"/>
              <a:ea typeface="LG스마트체 SemiBold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4655840" y="3429000"/>
            <a:ext cx="289937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73472963-EC30-1A6C-52BF-E29510B9FA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978"/>
          <a:stretch/>
        </p:blipFill>
        <p:spPr>
          <a:xfrm>
            <a:off x="7182173" y="-701040"/>
            <a:ext cx="2906713" cy="2180665"/>
          </a:xfrm>
          <a:prstGeom prst="rect">
            <a:avLst/>
          </a:prstGeom>
        </p:spPr>
      </p:pic>
      <p:pic>
        <p:nvPicPr>
          <p:cNvPr id="8" name="그림 7" descr="계란, 옅은이(가) 표시된 사진&#10;&#10;자동 생성된 설명">
            <a:extLst>
              <a:ext uri="{FF2B5EF4-FFF2-40B4-BE49-F238E27FC236}">
                <a16:creationId xmlns:a16="http://schemas.microsoft.com/office/drawing/2014/main" id="{0EF3A699-E55D-85F7-40AC-4CE6A184A34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558"/>
          <a:stretch/>
        </p:blipFill>
        <p:spPr>
          <a:xfrm>
            <a:off x="1337627" y="3764597"/>
            <a:ext cx="4238625" cy="239236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99A5CA21-3951-3240-CAB0-05BF4EEFCBC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-7572" r="-2081" b="-3704"/>
          <a:stretch/>
        </p:blipFill>
        <p:spPr>
          <a:xfrm>
            <a:off x="10014372" y="3544179"/>
            <a:ext cx="1981201" cy="2159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3884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268603" y="928491"/>
            <a:ext cx="9520673" cy="500694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pPr marL="457200" indent="-457200">
              <a:lnSpc>
                <a:spcPct val="150000"/>
              </a:lnSpc>
              <a:buFontTx/>
              <a:buAutoNum type="arabicPeriod"/>
            </a:pPr>
            <a:r>
              <a:rPr lang="ko-KR" altLang="ko-KR" sz="2400" b="1" dirty="0">
                <a:solidFill>
                  <a:srgbClr val="404040"/>
                </a:solidFill>
                <a:latin typeface="LG스마트체 Regular"/>
                <a:ea typeface="LG스마트체2.0 Bold"/>
                <a:cs typeface="Arial Unicode MS"/>
              </a:rPr>
              <a:t>데이터셋 선정 및 데이터 설명</a:t>
            </a:r>
            <a:endParaRPr lang="en-US" altLang="ko-KR" sz="2400" b="1" dirty="0">
              <a:latin typeface="LG스마트체 Regular"/>
              <a:ea typeface="LG스마트체2.0 Bold"/>
              <a:cs typeface="Arial Unicode MS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딥러닝</a:t>
            </a:r>
            <a:r>
              <a:rPr lang="en-US" altLang="ko-KR" sz="2400" b="1" dirty="0">
                <a:latin typeface="LG스마트체 Regular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문제</a:t>
            </a:r>
            <a:r>
              <a:rPr lang="en-US" altLang="ko-KR" sz="2400" b="1" dirty="0">
                <a:latin typeface="LG스마트체 Regular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정의</a:t>
            </a:r>
            <a:endParaRPr lang="en-US" altLang="ko-KR" sz="2400" b="1" dirty="0" err="1">
              <a:ea typeface="LG스마트체2.0 Bold"/>
              <a:cs typeface="Arial Unicode MS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sz="2400" b="1" dirty="0">
                <a:latin typeface="Arial"/>
                <a:ea typeface="LG스마트체2.0 Bold"/>
                <a:cs typeface="Arial"/>
              </a:rPr>
              <a:t>EDA &amp; </a:t>
            </a:r>
            <a:r>
              <a:rPr lang="en-US" sz="2400" b="1" dirty="0" err="1">
                <a:latin typeface="Arial"/>
                <a:ea typeface="LG스마트체2.0 Bold"/>
                <a:cs typeface="Arial"/>
              </a:rPr>
              <a:t>전처리</a:t>
            </a:r>
            <a:endParaRPr lang="en-US" altLang="ko-KR" sz="2400" b="1" dirty="0" err="1">
              <a:latin typeface="LG스마트체 Regular"/>
              <a:ea typeface="LG스마트체2.0 Bold"/>
              <a:cs typeface="Arial Unicode MS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데이터</a:t>
            </a:r>
            <a:r>
              <a:rPr lang="en-US" altLang="ko-KR" sz="2400" b="1" dirty="0">
                <a:latin typeface="LG스마트체 Regular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준비</a:t>
            </a:r>
            <a:endParaRPr lang="en-US" altLang="ko-KR" sz="2400" b="1" dirty="0" err="1">
              <a:ea typeface="LG스마트체2.0 Bold"/>
              <a:cs typeface="Arial Unicode MS"/>
            </a:endParaRPr>
          </a:p>
          <a:p>
            <a:pPr marL="457200" indent="-457200">
              <a:lnSpc>
                <a:spcPct val="150000"/>
              </a:lnSpc>
              <a:buFontTx/>
              <a:buAutoNum type="arabicPeriod"/>
            </a:pPr>
            <a:r>
              <a:rPr lang="ko-KR" altLang="en-US" sz="2400" b="1" dirty="0">
                <a:highlight>
                  <a:srgbClr val="FFFFFF"/>
                </a:highlight>
                <a:latin typeface="LG스마트체 Regular"/>
                <a:ea typeface="LG스마트체 Regular"/>
                <a:cs typeface="Arial Unicode MS"/>
              </a:rPr>
              <a:t>분류문제를 풀기 위한 딥러닝 모델 생성</a:t>
            </a:r>
          </a:p>
          <a:p>
            <a:pPr marL="457200" indent="-457200">
              <a:lnSpc>
                <a:spcPct val="150000"/>
              </a:lnSpc>
              <a:buFontTx/>
              <a:buAutoNum type="arabicPeriod"/>
            </a:pP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평가지표를</a:t>
            </a:r>
            <a:r>
              <a:rPr lang="en-US" altLang="ko-KR" sz="2400" b="1" dirty="0">
                <a:latin typeface="LG스마트체 Regular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사용하여</a:t>
            </a:r>
            <a:r>
              <a:rPr lang="en-US" altLang="ko-KR" sz="2400" b="1" dirty="0">
                <a:latin typeface="LG스마트체 Regular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검증</a:t>
            </a:r>
            <a:r>
              <a:rPr lang="en-US" altLang="ko-KR" sz="2400" b="1" dirty="0">
                <a:latin typeface="LG스마트체 Regular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데이터로</a:t>
            </a:r>
            <a:r>
              <a:rPr lang="en-US" altLang="ko-KR" sz="2400" b="1" dirty="0">
                <a:latin typeface="LG스마트체 Regular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성능</a:t>
            </a:r>
            <a:r>
              <a:rPr lang="en-US" altLang="ko-KR" sz="2400" b="1" dirty="0">
                <a:latin typeface="LG스마트체 Regular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평가</a:t>
            </a:r>
            <a:endParaRPr lang="en-US" altLang="ko-KR" sz="2400" b="1">
              <a:latin typeface="LG스마트체 Regular"/>
              <a:ea typeface="LG스마트체2.0 Bold"/>
              <a:cs typeface="Arial Unicode MS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altLang="ko-KR" sz="2400" b="1" dirty="0">
                <a:latin typeface="LG스마트체2.0 Bold" panose="020B0600000101010101" pitchFamily="50" charset="-127"/>
                <a:ea typeface="LG스마트체2.0 Bold"/>
                <a:cs typeface="Arial Unicode MS"/>
              </a:rPr>
              <a:t>Test Score </a:t>
            </a:r>
            <a:r>
              <a:rPr lang="en-US" altLang="ko-KR" sz="2400" b="1" dirty="0" err="1">
                <a:latin typeface="LG스마트체2.0 Bold" panose="020B0600000101010101" pitchFamily="50" charset="-127"/>
                <a:ea typeface="LG스마트체2.0 Bold"/>
                <a:cs typeface="Arial Unicode MS"/>
              </a:rPr>
              <a:t>제시</a:t>
            </a:r>
            <a:endParaRPr lang="en-US" altLang="ko-KR" sz="2400" b="1">
              <a:latin typeface="LG스마트체2.0 Bold" panose="020B0600000101010101" pitchFamily="50" charset="-127"/>
              <a:ea typeface="LG스마트체2.0 Bold"/>
              <a:cs typeface="Arial Unicode MS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sz="2400" b="1" dirty="0">
                <a:latin typeface="LG스마트체2.0 Bold" panose="020B0600000101010101" pitchFamily="50" charset="-127"/>
                <a:ea typeface="LG스마트체 Regular"/>
                <a:cs typeface="Arial Unicode MS"/>
              </a:rPr>
              <a:t>모델을</a:t>
            </a:r>
            <a:r>
              <a:rPr lang="en-US" sz="2400" b="1" dirty="0">
                <a:latin typeface="LG스마트체2.0 Bold" panose="020B0600000101010101" pitchFamily="50" charset="-127"/>
                <a:ea typeface="LG스마트체 Regular"/>
                <a:cs typeface="Arial Unicode MS"/>
              </a:rPr>
              <a:t> </a:t>
            </a:r>
            <a:r>
              <a:rPr lang="ko-KR" sz="2400" b="1" dirty="0">
                <a:latin typeface="LG스마트체2.0 Bold" panose="020B0600000101010101" pitchFamily="50" charset="-127"/>
                <a:ea typeface="LG스마트체 Regular"/>
                <a:cs typeface="Arial Unicode MS"/>
              </a:rPr>
              <a:t>사용하여</a:t>
            </a:r>
            <a:r>
              <a:rPr lang="en-US" sz="2400" b="1" dirty="0">
                <a:latin typeface="LG스마트체2.0 Bold" panose="020B0600000101010101" pitchFamily="50" charset="-127"/>
                <a:ea typeface="LG스마트체 Regular"/>
                <a:cs typeface="Arial Unicode MS"/>
              </a:rPr>
              <a:t> </a:t>
            </a:r>
            <a:r>
              <a:rPr lang="en-US" sz="2400" b="1" dirty="0" err="1">
                <a:latin typeface="LG스마트체2.0 Bold" panose="020B0600000101010101" pitchFamily="50" charset="-127"/>
                <a:ea typeface="LG스마트체 Regular"/>
                <a:cs typeface="Arial Unicode MS"/>
              </a:rPr>
              <a:t>폐렴</a:t>
            </a:r>
            <a:r>
              <a:rPr lang="en-US" sz="2400" b="1" dirty="0">
                <a:latin typeface="LG스마트체2.0 Bold" panose="020B0600000101010101" pitchFamily="50" charset="-127"/>
                <a:ea typeface="LG스마트체 Regular"/>
                <a:cs typeface="Arial Unicode MS"/>
              </a:rPr>
              <a:t> </a:t>
            </a:r>
            <a:r>
              <a:rPr lang="en-US" sz="2400" b="1" dirty="0" err="1">
                <a:latin typeface="LG스마트체2.0 Bold" panose="020B0600000101010101" pitchFamily="50" charset="-127"/>
                <a:ea typeface="LG스마트체 Regular"/>
                <a:cs typeface="Arial Unicode MS"/>
              </a:rPr>
              <a:t>예측</a:t>
            </a:r>
            <a:r>
              <a:rPr lang="en-US" sz="2400" b="1" dirty="0">
                <a:latin typeface="LG스마트체2.0 Bold" panose="020B0600000101010101" pitchFamily="50" charset="-127"/>
                <a:ea typeface="LG스마트체 Regular"/>
                <a:cs typeface="Arial Unicode MS"/>
              </a:rPr>
              <a:t> </a:t>
            </a:r>
            <a:r>
              <a:rPr lang="en-US" sz="2400" b="1" dirty="0" err="1">
                <a:latin typeface="LG스마트체2.0 Bold" panose="020B0600000101010101" pitchFamily="50" charset="-127"/>
                <a:ea typeface="LG스마트체 Regular"/>
                <a:cs typeface="Arial Unicode MS"/>
              </a:rPr>
              <a:t>이미지</a:t>
            </a:r>
            <a:r>
              <a:rPr lang="en-US" sz="2400" b="1" dirty="0">
                <a:latin typeface="LG스마트체2.0 Bold" panose="020B0600000101010101" pitchFamily="50" charset="-127"/>
                <a:ea typeface="LG스마트체 Regular"/>
                <a:cs typeface="Arial Unicode MS"/>
              </a:rPr>
              <a:t> </a:t>
            </a:r>
            <a:r>
              <a:rPr lang="en-US" sz="2400" b="1" dirty="0" err="1">
                <a:latin typeface="LG스마트체2.0 Bold" panose="020B0600000101010101" pitchFamily="50" charset="-127"/>
                <a:ea typeface="LG스마트체 Regular"/>
                <a:cs typeface="Arial Unicode MS"/>
              </a:rPr>
              <a:t>출력</a:t>
            </a:r>
            <a:r>
              <a:rPr lang="en-US" sz="2400" b="1" dirty="0">
                <a:latin typeface="LG스마트체2.0 Bold" panose="020B0600000101010101" pitchFamily="50" charset="-127"/>
                <a:ea typeface="LG스마트체 Regular"/>
                <a:cs typeface="Arial Unicode MS"/>
              </a:rPr>
              <a:t> </a:t>
            </a:r>
            <a:endParaRPr lang="en-US" altLang="ko-KR" sz="2400" b="1" dirty="0">
              <a:latin typeface="LG스마트체2.0 Bold" panose="020B0600000101010101" pitchFamily="50" charset="-127"/>
              <a:ea typeface="LG스마트체2.0 Bold"/>
              <a:cs typeface="Arial Unicode MS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altLang="ko-KR" sz="2400" b="1" dirty="0" err="1">
                <a:latin typeface="LG스마트체2.0 Bold" panose="020B0600000101010101" pitchFamily="50" charset="-127"/>
                <a:ea typeface="LG스마트체2.0 Bold"/>
                <a:cs typeface="Arial Unicode MS"/>
              </a:rPr>
              <a:t>모델</a:t>
            </a:r>
            <a:r>
              <a:rPr lang="en-US" altLang="ko-KR" sz="2400" b="1" dirty="0">
                <a:latin typeface="LG스마트체2.0 Bold" panose="020B0600000101010101" pitchFamily="50" charset="-127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2.0 Bold" panose="020B0600000101010101" pitchFamily="50" charset="-127"/>
                <a:ea typeface="LG스마트체2.0 Bold"/>
                <a:cs typeface="Arial Unicode MS"/>
              </a:rPr>
              <a:t>학습</a:t>
            </a:r>
            <a:r>
              <a:rPr lang="en-US" altLang="ko-KR" sz="2400" b="1" dirty="0">
                <a:latin typeface="LG스마트체2.0 Bold" panose="020B0600000101010101" pitchFamily="50" charset="-127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2.0 Bold" panose="020B0600000101010101" pitchFamily="50" charset="-127"/>
                <a:ea typeface="LG스마트체2.0 Bold"/>
                <a:cs typeface="Arial Unicode MS"/>
              </a:rPr>
              <a:t>결과</a:t>
            </a:r>
            <a:r>
              <a:rPr lang="en-US" altLang="ko-KR" sz="2400" b="1" dirty="0">
                <a:latin typeface="LG스마트체2.0 Bold" panose="020B0600000101010101" pitchFamily="50" charset="-127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2.0 Bold" panose="020B0600000101010101" pitchFamily="50" charset="-127"/>
                <a:ea typeface="LG스마트체2.0 Bold"/>
                <a:cs typeface="Arial Unicode MS"/>
              </a:rPr>
              <a:t>한계점과</a:t>
            </a:r>
            <a:r>
              <a:rPr lang="en-US" altLang="ko-KR" sz="2400" b="1" dirty="0">
                <a:latin typeface="LG스마트체2.0 Bold" panose="020B0600000101010101" pitchFamily="50" charset="-127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2.0 Bold" panose="020B0600000101010101" pitchFamily="50" charset="-127"/>
                <a:ea typeface="LG스마트체2.0 Bold"/>
                <a:cs typeface="Arial Unicode MS"/>
              </a:rPr>
              <a:t>추후</a:t>
            </a:r>
            <a:r>
              <a:rPr lang="en-US" altLang="ko-KR" sz="2400" b="1" dirty="0">
                <a:latin typeface="LG스마트체2.0 Bold" panose="020B0600000101010101" pitchFamily="50" charset="-127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2.0 Bold" panose="020B0600000101010101" pitchFamily="50" charset="-127"/>
                <a:ea typeface="LG스마트체2.0 Bold"/>
                <a:cs typeface="Arial Unicode MS"/>
              </a:rPr>
              <a:t>개선사항</a:t>
            </a:r>
            <a:endParaRPr lang="en-US" altLang="ko-KR" sz="2400" b="1">
              <a:latin typeface="LG스마트체2.0 Bold" panose="020B0600000101010101" pitchFamily="50" charset="-127"/>
              <a:ea typeface="LG스마트체2.0 Bold"/>
              <a:cs typeface="Arial Unicode MS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1495245" y="287860"/>
            <a:ext cx="158088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spc="-15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Contents</a:t>
            </a:r>
            <a:endParaRPr lang="ko-KR" altLang="en-US" sz="2800"/>
          </a:p>
        </p:txBody>
      </p:sp>
      <p:cxnSp>
        <p:nvCxnSpPr>
          <p:cNvPr id="5" name="직선 연결선 4"/>
          <p:cNvCxnSpPr/>
          <p:nvPr/>
        </p:nvCxnSpPr>
        <p:spPr>
          <a:xfrm>
            <a:off x="1610805" y="830130"/>
            <a:ext cx="1324599" cy="0"/>
          </a:xfrm>
          <a:prstGeom prst="line">
            <a:avLst/>
          </a:prstGeom>
          <a:ln w="57150" cap="rnd">
            <a:solidFill>
              <a:srgbClr val="C500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6172825"/>
      </p:ext>
    </p:extLst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그림 21"/>
          <p:cNvPicPr>
            <a:picLocks noChangeAspect="1"/>
          </p:cNvPicPr>
          <p:nvPr/>
        </p:nvPicPr>
        <p:blipFill rotWithShape="1"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09" t="21591" r="52303" b="23500"/>
          <a:stretch/>
        </p:blipFill>
        <p:spPr>
          <a:xfrm>
            <a:off x="551384" y="277240"/>
            <a:ext cx="1521129" cy="1398751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81E12B6F-10EA-4875-836F-8979BEA77498}"/>
              </a:ext>
            </a:extLst>
          </p:cNvPr>
          <p:cNvSpPr/>
          <p:nvPr/>
        </p:nvSpPr>
        <p:spPr>
          <a:xfrm>
            <a:off x="856431" y="665067"/>
            <a:ext cx="4303781" cy="584775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3200" b="1" dirty="0">
                <a:latin typeface="Malgun Gothic"/>
                <a:ea typeface="Malgun Gothic"/>
              </a:rPr>
              <a:t>Goal</a:t>
            </a:r>
            <a:endParaRPr lang="en-US" altLang="ko-KR" sz="3200" b="1" dirty="0">
              <a:latin typeface="Malgun Gothic"/>
              <a:ea typeface="Malgun Gothic"/>
            </a:endParaRPr>
          </a:p>
        </p:txBody>
      </p:sp>
      <p:sp>
        <p:nvSpPr>
          <p:cNvPr id="2" name="양쪽 대괄호 1">
            <a:extLst>
              <a:ext uri="{FF2B5EF4-FFF2-40B4-BE49-F238E27FC236}">
                <a16:creationId xmlns:a16="http://schemas.microsoft.com/office/drawing/2014/main" id="{2CC2DFAD-F1CF-49B2-85A1-7683A08A80B6}"/>
              </a:ext>
            </a:extLst>
          </p:cNvPr>
          <p:cNvSpPr/>
          <p:nvPr/>
        </p:nvSpPr>
        <p:spPr>
          <a:xfrm>
            <a:off x="1320800" y="3644900"/>
            <a:ext cx="9751848" cy="2633423"/>
          </a:xfrm>
          <a:prstGeom prst="bracketPair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altLang="ko-KR" sz="2400" b="1" dirty="0" err="1">
                <a:ea typeface="맑은 고딕"/>
              </a:rPr>
              <a:t>의료기관K</a:t>
            </a:r>
            <a:r>
              <a:rPr lang="en-US" altLang="ko-KR" sz="2400" b="1" dirty="0">
                <a:ea typeface="맑은 고딕"/>
              </a:rPr>
              <a:t> </a:t>
            </a:r>
            <a:r>
              <a:rPr lang="en-US" altLang="ko-KR" sz="2400" b="1" dirty="0" err="1">
                <a:ea typeface="맑은 고딕"/>
              </a:rPr>
              <a:t>최근</a:t>
            </a:r>
            <a:r>
              <a:rPr lang="en-US" altLang="ko-KR" sz="2400" b="1" dirty="0">
                <a:ea typeface="맑은 고딕"/>
              </a:rPr>
              <a:t> </a:t>
            </a:r>
            <a:r>
              <a:rPr lang="en-US" altLang="ko-KR" sz="2400" b="1" dirty="0" err="1">
                <a:ea typeface="+mn-lt"/>
                <a:cs typeface="+mn-lt"/>
              </a:rPr>
              <a:t>폐렴</a:t>
            </a:r>
            <a:r>
              <a:rPr lang="en-US" altLang="ko-KR" sz="2400" b="1" dirty="0">
                <a:ea typeface="+mn-lt"/>
                <a:cs typeface="+mn-lt"/>
              </a:rPr>
              <a:t> </a:t>
            </a:r>
            <a:r>
              <a:rPr lang="en-US" altLang="ko-KR" sz="2400" b="1" dirty="0" err="1">
                <a:ea typeface="+mn-lt"/>
                <a:cs typeface="+mn-lt"/>
              </a:rPr>
              <a:t>환자들</a:t>
            </a:r>
            <a:r>
              <a:rPr lang="en-US" altLang="ko-KR" sz="2400" b="1" dirty="0">
                <a:ea typeface="+mn-lt"/>
                <a:cs typeface="+mn-lt"/>
              </a:rPr>
              <a:t> </a:t>
            </a:r>
            <a:r>
              <a:rPr lang="en-US" altLang="ko-KR" sz="2400" b="1" dirty="0" err="1">
                <a:ea typeface="+mn-lt"/>
                <a:cs typeface="+mn-lt"/>
              </a:rPr>
              <a:t>증가</a:t>
            </a:r>
            <a:r>
              <a:rPr lang="en-US" altLang="ko-KR" sz="2400" b="1" dirty="0">
                <a:ea typeface="맑은 고딕"/>
              </a:rPr>
              <a:t> -&gt; </a:t>
            </a:r>
            <a:r>
              <a:rPr lang="ko-KR" altLang="en-US" sz="2400" b="1" dirty="0">
                <a:ea typeface="+mn-lt"/>
                <a:cs typeface="+mn-lt"/>
              </a:rPr>
              <a:t>인공지능</a:t>
            </a:r>
            <a:r>
              <a:rPr lang="en-US" sz="2400" b="1" dirty="0">
                <a:ea typeface="+mn-lt"/>
                <a:cs typeface="+mn-lt"/>
              </a:rPr>
              <a:t> </a:t>
            </a:r>
            <a:r>
              <a:rPr lang="ko-KR" altLang="en-US" sz="2400" b="1" dirty="0">
                <a:ea typeface="+mn-lt"/>
                <a:cs typeface="+mn-lt"/>
              </a:rPr>
              <a:t>기술을</a:t>
            </a:r>
            <a:r>
              <a:rPr lang="en-US" sz="2400" b="1" dirty="0">
                <a:ea typeface="+mn-lt"/>
                <a:cs typeface="+mn-lt"/>
              </a:rPr>
              <a:t> </a:t>
            </a:r>
            <a:r>
              <a:rPr lang="ko-KR" altLang="en-US" sz="2400" b="1" dirty="0">
                <a:ea typeface="+mn-lt"/>
                <a:cs typeface="+mn-lt"/>
              </a:rPr>
              <a:t>활용하여</a:t>
            </a:r>
            <a:r>
              <a:rPr lang="en-US" sz="2400" b="1" dirty="0">
                <a:ea typeface="+mn-lt"/>
                <a:cs typeface="+mn-lt"/>
              </a:rPr>
              <a:t> </a:t>
            </a:r>
            <a:r>
              <a:rPr lang="ko-KR" altLang="en-US" sz="2400" b="1" dirty="0">
                <a:ea typeface="+mn-lt"/>
                <a:cs typeface="+mn-lt"/>
              </a:rPr>
              <a:t>폐렴</a:t>
            </a:r>
            <a:r>
              <a:rPr lang="en-US" sz="2400" b="1" dirty="0">
                <a:ea typeface="+mn-lt"/>
                <a:cs typeface="+mn-lt"/>
              </a:rPr>
              <a:t> </a:t>
            </a:r>
            <a:r>
              <a:rPr lang="ko-KR" altLang="en-US" sz="2400" b="1" dirty="0">
                <a:ea typeface="+mn-lt"/>
                <a:cs typeface="+mn-lt"/>
              </a:rPr>
              <a:t>환자를</a:t>
            </a:r>
            <a:r>
              <a:rPr lang="en-US" sz="2400" b="1" dirty="0">
                <a:ea typeface="+mn-lt"/>
                <a:cs typeface="+mn-lt"/>
              </a:rPr>
              <a:t> </a:t>
            </a:r>
            <a:r>
              <a:rPr lang="ko-KR" altLang="en-US" sz="2400" b="1" dirty="0">
                <a:ea typeface="+mn-lt"/>
                <a:cs typeface="+mn-lt"/>
              </a:rPr>
              <a:t>빠르고</a:t>
            </a:r>
            <a:r>
              <a:rPr lang="en-US" sz="2400" b="1" dirty="0">
                <a:ea typeface="+mn-lt"/>
                <a:cs typeface="+mn-lt"/>
              </a:rPr>
              <a:t> </a:t>
            </a:r>
            <a:r>
              <a:rPr lang="ko-KR" altLang="en-US" sz="2400" b="1" dirty="0">
                <a:ea typeface="+mn-lt"/>
                <a:cs typeface="+mn-lt"/>
              </a:rPr>
              <a:t>정확하게</a:t>
            </a:r>
            <a:r>
              <a:rPr lang="en-US" sz="2400" b="1" dirty="0">
                <a:ea typeface="+mn-lt"/>
                <a:cs typeface="+mn-lt"/>
              </a:rPr>
              <a:t> </a:t>
            </a:r>
            <a:r>
              <a:rPr lang="ko-KR" altLang="en-US" sz="2400" b="1" dirty="0">
                <a:ea typeface="+mn-lt"/>
                <a:cs typeface="+mn-lt"/>
              </a:rPr>
              <a:t>진단할</a:t>
            </a:r>
            <a:r>
              <a:rPr lang="en-US" sz="2400" b="1" dirty="0">
                <a:ea typeface="+mn-lt"/>
                <a:cs typeface="+mn-lt"/>
              </a:rPr>
              <a:t> </a:t>
            </a:r>
            <a:r>
              <a:rPr lang="ko-KR" altLang="en-US" sz="2400" b="1" dirty="0">
                <a:ea typeface="+mn-lt"/>
                <a:cs typeface="+mn-lt"/>
              </a:rPr>
              <a:t>수</a:t>
            </a:r>
            <a:r>
              <a:rPr lang="en-US" sz="2400" b="1" dirty="0">
                <a:ea typeface="+mn-lt"/>
                <a:cs typeface="+mn-lt"/>
              </a:rPr>
              <a:t> </a:t>
            </a:r>
            <a:r>
              <a:rPr lang="ko-KR" altLang="en-US" sz="2400" b="1" dirty="0">
                <a:ea typeface="+mn-lt"/>
                <a:cs typeface="+mn-lt"/>
              </a:rPr>
              <a:t>있는</a:t>
            </a:r>
            <a:r>
              <a:rPr lang="en-US" sz="2400" b="1" dirty="0">
                <a:ea typeface="+mn-lt"/>
                <a:cs typeface="+mn-lt"/>
              </a:rPr>
              <a:t> </a:t>
            </a:r>
            <a:r>
              <a:rPr lang="ko-KR" altLang="en-US" sz="2400" b="1" dirty="0">
                <a:ea typeface="+mn-lt"/>
                <a:cs typeface="+mn-lt"/>
              </a:rPr>
              <a:t>모델을</a:t>
            </a:r>
            <a:r>
              <a:rPr lang="en-US" sz="2400" b="1" dirty="0">
                <a:ea typeface="+mn-lt"/>
                <a:cs typeface="+mn-lt"/>
              </a:rPr>
              <a:t> </a:t>
            </a:r>
            <a:r>
              <a:rPr lang="ko-KR" altLang="en-US" sz="2400" b="1" dirty="0">
                <a:ea typeface="+mn-lt"/>
                <a:cs typeface="+mn-lt"/>
              </a:rPr>
              <a:t>개발하고자</a:t>
            </a:r>
            <a:r>
              <a:rPr lang="en-US" sz="2400" b="1" dirty="0">
                <a:ea typeface="+mn-lt"/>
                <a:cs typeface="+mn-lt"/>
              </a:rPr>
              <a:t> </a:t>
            </a:r>
            <a:r>
              <a:rPr lang="ko-KR" altLang="en-US" sz="2400" b="1" dirty="0">
                <a:ea typeface="+mn-lt"/>
                <a:cs typeface="+mn-lt"/>
              </a:rPr>
              <a:t>저희</a:t>
            </a:r>
            <a:r>
              <a:rPr lang="en-US" sz="2400" b="1" dirty="0">
                <a:ea typeface="+mn-lt"/>
                <a:cs typeface="+mn-lt"/>
              </a:rPr>
              <a:t> </a:t>
            </a:r>
            <a:r>
              <a:rPr lang="ko-KR" altLang="en-US" sz="2400" b="1" dirty="0">
                <a:ea typeface="+mn-lt"/>
                <a:cs typeface="+mn-lt"/>
              </a:rPr>
              <a:t>회사에</a:t>
            </a:r>
            <a:r>
              <a:rPr lang="en-US" sz="2400" b="1" dirty="0">
                <a:ea typeface="+mn-lt"/>
                <a:cs typeface="+mn-lt"/>
              </a:rPr>
              <a:t> </a:t>
            </a:r>
            <a:r>
              <a:rPr lang="ko-KR" altLang="en-US" sz="2400" b="1" dirty="0">
                <a:ea typeface="+mn-lt"/>
                <a:cs typeface="+mn-lt"/>
              </a:rPr>
              <a:t>의뢰</a:t>
            </a:r>
            <a:endParaRPr lang="ko-KR" altLang="en-US" sz="2400" b="1" dirty="0">
              <a:ea typeface="맑은 고딕"/>
            </a:endParaRPr>
          </a:p>
          <a:p>
            <a:pPr algn="ctr"/>
            <a:endParaRPr lang="ko-KR" altLang="en-US" sz="2400" b="1" dirty="0">
              <a:ea typeface="+mn-lt"/>
              <a:cs typeface="+mn-lt"/>
            </a:endParaRPr>
          </a:p>
          <a:p>
            <a:pPr algn="ctr"/>
            <a:r>
              <a:rPr lang="ko-KR" sz="2400" b="1" dirty="0">
                <a:solidFill>
                  <a:srgbClr val="000000"/>
                </a:solidFill>
                <a:ea typeface="+mn-lt"/>
                <a:cs typeface="+mn-lt"/>
              </a:rPr>
              <a:t>폐렴</a:t>
            </a:r>
            <a:r>
              <a:rPr lang="ko-KR" sz="2400" b="1" dirty="0">
                <a:ea typeface="+mn-lt"/>
                <a:cs typeface="+mn-lt"/>
              </a:rPr>
              <a:t> 분류모델을 </a:t>
            </a:r>
            <a:r>
              <a:rPr lang="ko-KR" altLang="en-US" sz="2400" b="1" dirty="0">
                <a:ea typeface="+mn-lt"/>
                <a:cs typeface="+mn-lt"/>
              </a:rPr>
              <a:t>만들어 </a:t>
            </a:r>
            <a:r>
              <a:rPr lang="ko-KR" altLang="en-US" sz="2400" b="1" dirty="0" err="1">
                <a:ea typeface="+mn-lt"/>
                <a:cs typeface="+mn-lt"/>
              </a:rPr>
              <a:t>환자들의치료와</a:t>
            </a:r>
            <a:r>
              <a:rPr lang="en-US" altLang="ko-KR" sz="2400" b="1" dirty="0">
                <a:ea typeface="+mn-lt"/>
                <a:cs typeface="+mn-lt"/>
              </a:rPr>
              <a:t> </a:t>
            </a:r>
            <a:r>
              <a:rPr lang="ko-KR" sz="2400" b="1" dirty="0">
                <a:ea typeface="+mn-lt"/>
                <a:cs typeface="+mn-lt"/>
              </a:rPr>
              <a:t>회복</a:t>
            </a:r>
            <a:r>
              <a:rPr lang="en-US" altLang="ko-KR" sz="2400" b="1" dirty="0">
                <a:ea typeface="+mn-lt"/>
                <a:cs typeface="+mn-lt"/>
              </a:rPr>
              <a:t> </a:t>
            </a:r>
            <a:r>
              <a:rPr lang="ko-KR" sz="2400" b="1" dirty="0">
                <a:ea typeface="+mn-lt"/>
                <a:cs typeface="+mn-lt"/>
              </a:rPr>
              <a:t>기간을</a:t>
            </a:r>
            <a:r>
              <a:rPr lang="en-US" altLang="ko-KR" sz="2400" b="1" dirty="0">
                <a:ea typeface="+mn-lt"/>
                <a:cs typeface="+mn-lt"/>
              </a:rPr>
              <a:t> </a:t>
            </a:r>
            <a:r>
              <a:rPr lang="ko-KR" sz="2400" b="1" dirty="0">
                <a:ea typeface="+mn-lt"/>
                <a:cs typeface="+mn-lt"/>
              </a:rPr>
              <a:t>단축</a:t>
            </a:r>
            <a:r>
              <a:rPr lang="en-US" altLang="ko-KR" sz="2400" b="1" dirty="0">
                <a:ea typeface="+mn-lt"/>
                <a:cs typeface="+mn-lt"/>
              </a:rPr>
              <a:t>,</a:t>
            </a:r>
            <a:r>
              <a:rPr lang="ko-KR" altLang="en-US" sz="2400" b="1" dirty="0">
                <a:ea typeface="+mn-lt"/>
                <a:cs typeface="+mn-lt"/>
              </a:rPr>
              <a:t> </a:t>
            </a:r>
            <a:r>
              <a:rPr lang="ko-KR" sz="2400" b="1" dirty="0">
                <a:ea typeface="+mn-lt"/>
                <a:cs typeface="+mn-lt"/>
              </a:rPr>
              <a:t>의료진의</a:t>
            </a:r>
            <a:r>
              <a:rPr lang="en-US" altLang="ko-KR" sz="2400" b="1" dirty="0">
                <a:ea typeface="+mn-lt"/>
                <a:cs typeface="+mn-lt"/>
              </a:rPr>
              <a:t> </a:t>
            </a:r>
            <a:r>
              <a:rPr lang="ko-KR" sz="2400" b="1" dirty="0">
                <a:ea typeface="+mn-lt"/>
                <a:cs typeface="+mn-lt"/>
              </a:rPr>
              <a:t>시간과</a:t>
            </a:r>
            <a:r>
              <a:rPr lang="en-US" altLang="ko-KR" sz="2400" b="1" dirty="0">
                <a:ea typeface="+mn-lt"/>
                <a:cs typeface="+mn-lt"/>
              </a:rPr>
              <a:t> </a:t>
            </a:r>
            <a:r>
              <a:rPr lang="ko-KR" sz="2400" b="1" dirty="0">
                <a:ea typeface="+mn-lt"/>
                <a:cs typeface="+mn-lt"/>
              </a:rPr>
              <a:t>비용을</a:t>
            </a:r>
            <a:r>
              <a:rPr lang="en-US" altLang="ko-KR" sz="2400" b="1" dirty="0">
                <a:ea typeface="+mn-lt"/>
                <a:cs typeface="+mn-lt"/>
              </a:rPr>
              <a:t> </a:t>
            </a:r>
            <a:r>
              <a:rPr lang="ko-KR" sz="2400" b="1" dirty="0">
                <a:ea typeface="+mn-lt"/>
                <a:cs typeface="+mn-lt"/>
              </a:rPr>
              <a:t>절약</a:t>
            </a:r>
            <a:endParaRPr lang="ko-KR" altLang="en-US" sz="2400" b="1" dirty="0">
              <a:ea typeface="맑은 고딕"/>
            </a:endParaRPr>
          </a:p>
        </p:txBody>
      </p:sp>
      <p:pic>
        <p:nvPicPr>
          <p:cNvPr id="3" name="그림 3" descr="텍스트, 엑스레이 필름이(가) 표시된 사진&#10;&#10;자동 생성된 설명">
            <a:extLst>
              <a:ext uri="{FF2B5EF4-FFF2-40B4-BE49-F238E27FC236}">
                <a16:creationId xmlns:a16="http://schemas.microsoft.com/office/drawing/2014/main" id="{77F93D25-03AB-8F75-0D3A-33C143EC90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81917" y="218036"/>
            <a:ext cx="4284717" cy="3260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0982150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88486" y="303039"/>
            <a:ext cx="5607514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r>
              <a:rPr lang="en-US" altLang="ko-KR" sz="2400" b="1" dirty="0">
                <a:latin typeface="Malgun Gothic"/>
                <a:ea typeface="LG스마트체 Bold"/>
              </a:rPr>
              <a:t>1. </a:t>
            </a:r>
            <a:r>
              <a:rPr lang="en-US" altLang="ko-KR" sz="2400" b="1" dirty="0" err="1">
                <a:latin typeface="Malgun Gothic"/>
                <a:ea typeface="LG스마트체 Bold"/>
                <a:cs typeface="Arial Unicode MS"/>
              </a:rPr>
              <a:t>데이터셋</a:t>
            </a:r>
            <a:r>
              <a:rPr lang="en-US" altLang="ko-KR" sz="2400" b="1" dirty="0">
                <a:latin typeface="Malgun Gothic"/>
                <a:ea typeface="LG스마트체 Bold"/>
                <a:cs typeface="Arial Unicode MS"/>
              </a:rPr>
              <a:t> </a:t>
            </a:r>
            <a:r>
              <a:rPr lang="en-US" altLang="ko-KR" sz="2400" b="1" dirty="0" err="1">
                <a:latin typeface="Malgun Gothic"/>
                <a:ea typeface="LG스마트체 Bold"/>
                <a:cs typeface="Arial Unicode MS"/>
              </a:rPr>
              <a:t>선정</a:t>
            </a:r>
            <a:r>
              <a:rPr lang="en-US" altLang="ko-KR" sz="2400" b="1" dirty="0">
                <a:latin typeface="Malgun Gothic"/>
                <a:ea typeface="LG스마트체 Bold"/>
                <a:cs typeface="Arial Unicode MS"/>
              </a:rPr>
              <a:t> 및 </a:t>
            </a:r>
            <a:r>
              <a:rPr lang="en-US" altLang="ko-KR" sz="2400" b="1" dirty="0" err="1">
                <a:latin typeface="Malgun Gothic"/>
                <a:ea typeface="LG스마트체2.0 Bold"/>
                <a:cs typeface="Arial Unicode MS"/>
              </a:rPr>
              <a:t>데이터</a:t>
            </a:r>
            <a:r>
              <a:rPr lang="en-US" altLang="ko-KR" sz="2400" b="1" dirty="0">
                <a:latin typeface="LG스마트체2.0 Bold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2.0 Bold"/>
                <a:ea typeface="LG스마트체2.0 Bold"/>
                <a:cs typeface="Arial Unicode MS"/>
              </a:rPr>
              <a:t>설명</a:t>
            </a:r>
            <a:endParaRPr lang="en-US" altLang="ko-KR" sz="2400" b="1" dirty="0" err="1">
              <a:latin typeface="LG스마트체2.0 Bold" panose="020B0600000101010101" pitchFamily="50" charset="-127"/>
              <a:ea typeface="LG스마트체2.0 Bold" panose="020B0600000101010101" pitchFamily="50" charset="-127"/>
              <a:cs typeface="Arial Unicode MS" panose="020B0604020202020204" pitchFamily="50" charset="-127"/>
            </a:endParaRPr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7C6C484C-6643-4974-B9B4-96DF93FE96C8}"/>
              </a:ext>
            </a:extLst>
          </p:cNvPr>
          <p:cNvSpPr/>
          <p:nvPr/>
        </p:nvSpPr>
        <p:spPr>
          <a:xfrm>
            <a:off x="5662670" y="885320"/>
            <a:ext cx="1368000" cy="1368000"/>
          </a:xfrm>
          <a:prstGeom prst="ellipse">
            <a:avLst/>
          </a:prstGeom>
          <a:solidFill>
            <a:srgbClr val="A50034"/>
          </a:solidFill>
          <a:ln>
            <a:solidFill>
              <a:srgbClr val="A500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altLang="ko-KR" sz="2000" b="1" dirty="0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/>
              </a:rPr>
              <a:t>Data</a:t>
            </a:r>
            <a:endParaRPr lang="en-US" altLang="ko-KR" sz="2000" b="1" dirty="0">
              <a:solidFill>
                <a:schemeClr val="bg1"/>
              </a:solidFill>
              <a:latin typeface="LG스마트체2.0 Regular" panose="020B0600000101010101" pitchFamily="50" charset="-127"/>
              <a:ea typeface="LG스마트체2.0 Regular" panose="020B0600000101010101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en-US" altLang="ko-KR" sz="2000" b="1" dirty="0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/>
              </a:rPr>
              <a:t>Columns</a:t>
            </a:r>
            <a:endParaRPr lang="en-US" altLang="ko-KR" sz="2000" b="1" dirty="0">
              <a:solidFill>
                <a:schemeClr val="bg1"/>
              </a:solidFill>
              <a:latin typeface="LG스마트체2.0 Regular" panose="020B0600000101010101" pitchFamily="50" charset="-127"/>
              <a:ea typeface="LG스마트체2.0 Regular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7E7C31-9826-1FD9-FFC9-0327D023F0F0}"/>
              </a:ext>
            </a:extLst>
          </p:cNvPr>
          <p:cNvSpPr txBox="1"/>
          <p:nvPr/>
        </p:nvSpPr>
        <p:spPr>
          <a:xfrm>
            <a:off x="563767" y="2030018"/>
            <a:ext cx="5053865" cy="489364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altLang="ko-KR" sz="1200" dirty="0">
              <a:solidFill>
                <a:schemeClr val="accent6">
                  <a:lumMod val="75000"/>
                </a:schemeClr>
              </a:solidFill>
              <a:highlight>
                <a:srgbClr val="FFFFFF"/>
              </a:highlight>
              <a:ea typeface="+mn-lt"/>
              <a:cs typeface="+mn-lt"/>
            </a:endParaRPr>
          </a:p>
          <a:p>
            <a:r>
              <a:rPr lang="en-US" altLang="ko-KR" b="1" dirty="0">
                <a:solidFill>
                  <a:schemeClr val="accent6">
                    <a:lumMod val="75000"/>
                  </a:schemeClr>
                </a:solidFill>
                <a:highlight>
                  <a:srgbClr val="FFFFFF"/>
                </a:highlight>
                <a:ea typeface="+mn-lt"/>
                <a:cs typeface="+mn-lt"/>
              </a:rPr>
              <a:t>Chest X-Ray Images (Pneumonia)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데이터는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두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가지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클래스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(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정상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, 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폐렴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)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로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이루어져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있으며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, 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총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5856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개의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이미지가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포함되어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있습니다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. 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이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데이터셋은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의료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분야에서의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질병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진단을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자동화하는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딥러닝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모델을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개발하는데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활용될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수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있습니다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.</a:t>
            </a:r>
          </a:p>
          <a:p>
            <a:endParaRPr lang="en-US" altLang="ko-KR" dirty="0">
              <a:highlight>
                <a:srgbClr val="FFFFFF"/>
              </a:highlight>
              <a:ea typeface="맑은 고딕"/>
            </a:endParaRPr>
          </a:p>
          <a:p>
            <a:r>
              <a:rPr lang="en-US" dirty="0">
                <a:highlight>
                  <a:srgbClr val="FFFFFF"/>
                </a:highlight>
                <a:ea typeface="+mn-lt"/>
                <a:cs typeface="+mn-lt"/>
              </a:rPr>
              <a:t>이 </a:t>
            </a:r>
            <a:r>
              <a:rPr lang="en-US" dirty="0" err="1">
                <a:highlight>
                  <a:srgbClr val="FFFFFF"/>
                </a:highlight>
                <a:ea typeface="+mn-lt"/>
                <a:cs typeface="+mn-lt"/>
              </a:rPr>
              <a:t>데이터를</a:t>
            </a:r>
            <a:r>
              <a:rPr lang="en-US" dirty="0"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en-US" dirty="0" err="1">
                <a:highlight>
                  <a:srgbClr val="FFFFFF"/>
                </a:highlight>
                <a:ea typeface="+mn-lt"/>
                <a:cs typeface="+mn-lt"/>
              </a:rPr>
              <a:t>선정한</a:t>
            </a:r>
            <a:r>
              <a:rPr lang="en-US" dirty="0"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en-US" dirty="0" err="1">
                <a:highlight>
                  <a:srgbClr val="FFFFFF"/>
                </a:highlight>
                <a:ea typeface="+mn-lt"/>
                <a:cs typeface="+mn-lt"/>
              </a:rPr>
              <a:t>이유는</a:t>
            </a:r>
            <a:r>
              <a:rPr lang="en-US" dirty="0"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en-US" dirty="0" err="1">
                <a:highlight>
                  <a:srgbClr val="FFFFFF"/>
                </a:highlight>
                <a:ea typeface="+mn-lt"/>
                <a:cs typeface="+mn-lt"/>
              </a:rPr>
              <a:t>딥러닝을</a:t>
            </a:r>
            <a:r>
              <a:rPr lang="en-US" dirty="0"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en-US" dirty="0" err="1">
                <a:highlight>
                  <a:srgbClr val="FFFFFF"/>
                </a:highlight>
                <a:ea typeface="+mn-lt"/>
                <a:cs typeface="+mn-lt"/>
              </a:rPr>
              <a:t>이용한</a:t>
            </a:r>
            <a:r>
              <a:rPr lang="en-US" dirty="0"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en-US" dirty="0" err="1">
                <a:highlight>
                  <a:srgbClr val="FFFFFF"/>
                </a:highlight>
                <a:ea typeface="+mn-lt"/>
                <a:cs typeface="+mn-lt"/>
              </a:rPr>
              <a:t>의료</a:t>
            </a:r>
            <a:r>
              <a:rPr lang="en-US" dirty="0"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en-US" dirty="0" err="1">
                <a:highlight>
                  <a:srgbClr val="FFFFFF"/>
                </a:highlight>
                <a:ea typeface="+mn-lt"/>
                <a:cs typeface="+mn-lt"/>
              </a:rPr>
              <a:t>이미지</a:t>
            </a:r>
            <a:r>
              <a:rPr lang="en-US" dirty="0"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en-US" dirty="0" err="1">
                <a:highlight>
                  <a:srgbClr val="FFFFFF"/>
                </a:highlight>
                <a:ea typeface="+mn-lt"/>
                <a:cs typeface="+mn-lt"/>
              </a:rPr>
              <a:t>분류</a:t>
            </a:r>
            <a:r>
              <a:rPr lang="en-US" dirty="0"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en-US" dirty="0" err="1">
                <a:highlight>
                  <a:srgbClr val="FFFFFF"/>
                </a:highlight>
                <a:ea typeface="+mn-lt"/>
                <a:cs typeface="+mn-lt"/>
              </a:rPr>
              <a:t>문제는</a:t>
            </a:r>
            <a:r>
              <a:rPr lang="en-US" dirty="0"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en-US" dirty="0" err="1">
                <a:highlight>
                  <a:srgbClr val="FFFFFF"/>
                </a:highlight>
                <a:ea typeface="+mn-lt"/>
                <a:cs typeface="+mn-lt"/>
              </a:rPr>
              <a:t>현재</a:t>
            </a:r>
            <a:r>
              <a:rPr lang="en-US" dirty="0"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en-US" dirty="0" err="1">
                <a:highlight>
                  <a:srgbClr val="FFFFFF"/>
                </a:highlight>
                <a:ea typeface="+mn-lt"/>
                <a:cs typeface="+mn-lt"/>
              </a:rPr>
              <a:t>매우</a:t>
            </a:r>
            <a:r>
              <a:rPr lang="en-US" dirty="0"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en-US" dirty="0" err="1">
                <a:highlight>
                  <a:srgbClr val="FFFFFF"/>
                </a:highlight>
                <a:ea typeface="+mn-lt"/>
                <a:cs typeface="+mn-lt"/>
              </a:rPr>
              <a:t>핫한</a:t>
            </a:r>
            <a:r>
              <a:rPr lang="en-US" dirty="0"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en-US" dirty="0" err="1">
                <a:highlight>
                  <a:srgbClr val="FFFFFF"/>
                </a:highlight>
                <a:ea typeface="+mn-lt"/>
                <a:cs typeface="+mn-lt"/>
              </a:rPr>
              <a:t>분야</a:t>
            </a:r>
            <a:r>
              <a:rPr lang="en-US" dirty="0">
                <a:highlight>
                  <a:srgbClr val="FFFFFF"/>
                </a:highlight>
                <a:ea typeface="+mn-lt"/>
                <a:cs typeface="+mn-lt"/>
              </a:rPr>
              <a:t> 중 </a:t>
            </a:r>
            <a:r>
              <a:rPr lang="en-US" dirty="0" err="1">
                <a:highlight>
                  <a:srgbClr val="FFFFFF"/>
                </a:highlight>
                <a:ea typeface="+mn-lt"/>
                <a:cs typeface="+mn-lt"/>
              </a:rPr>
              <a:t>하나입니다</a:t>
            </a:r>
            <a:r>
              <a:rPr lang="en-US" dirty="0">
                <a:highlight>
                  <a:srgbClr val="FFFFFF"/>
                </a:highlight>
                <a:ea typeface="+mn-lt"/>
                <a:cs typeface="+mn-lt"/>
              </a:rPr>
              <a:t>. 이 </a:t>
            </a:r>
            <a:r>
              <a:rPr lang="en-US" dirty="0" err="1">
                <a:highlight>
                  <a:srgbClr val="FFFFFF"/>
                </a:highlight>
                <a:ea typeface="+mn-lt"/>
                <a:cs typeface="+mn-lt"/>
              </a:rPr>
              <a:t>데이터셋을</a:t>
            </a:r>
            <a:r>
              <a:rPr lang="en-US" dirty="0"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en-US" dirty="0" err="1">
                <a:highlight>
                  <a:srgbClr val="FFFFFF"/>
                </a:highlight>
                <a:ea typeface="+mn-lt"/>
                <a:cs typeface="+mn-lt"/>
              </a:rPr>
              <a:t>이용하여</a:t>
            </a:r>
            <a:r>
              <a:rPr lang="en-US" dirty="0"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en-US" dirty="0" err="1">
                <a:highlight>
                  <a:srgbClr val="FFFFFF"/>
                </a:highlight>
                <a:ea typeface="+mn-lt"/>
                <a:cs typeface="+mn-lt"/>
              </a:rPr>
              <a:t>딥러닝</a:t>
            </a:r>
            <a:r>
              <a:rPr lang="en-US" dirty="0"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en-US" dirty="0" err="1">
                <a:highlight>
                  <a:srgbClr val="FFFFFF"/>
                </a:highlight>
                <a:ea typeface="+mn-lt"/>
                <a:cs typeface="+mn-lt"/>
              </a:rPr>
              <a:t>모델을</a:t>
            </a:r>
            <a:r>
              <a:rPr lang="en-US" dirty="0"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en-US" dirty="0" err="1">
                <a:highlight>
                  <a:srgbClr val="FFFFFF"/>
                </a:highlight>
                <a:ea typeface="+mn-lt"/>
                <a:cs typeface="+mn-lt"/>
              </a:rPr>
              <a:t>개발하면</a:t>
            </a:r>
            <a:r>
              <a:rPr lang="en-US" dirty="0"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en-US" dirty="0" err="1">
                <a:highlight>
                  <a:srgbClr val="FFFFFF"/>
                </a:highlight>
                <a:ea typeface="+mn-lt"/>
                <a:cs typeface="+mn-lt"/>
              </a:rPr>
              <a:t>폐렴</a:t>
            </a:r>
            <a:r>
              <a:rPr lang="en-US" dirty="0"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en-US" dirty="0" err="1">
                <a:highlight>
                  <a:srgbClr val="FFFFFF"/>
                </a:highlight>
                <a:ea typeface="+mn-lt"/>
                <a:cs typeface="+mn-lt"/>
              </a:rPr>
              <a:t>진단을</a:t>
            </a:r>
            <a:r>
              <a:rPr lang="en-US" dirty="0"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en-US" dirty="0" err="1">
                <a:highlight>
                  <a:srgbClr val="FFFFFF"/>
                </a:highlight>
                <a:ea typeface="+mn-lt"/>
                <a:cs typeface="+mn-lt"/>
              </a:rPr>
              <a:t>보다</a:t>
            </a:r>
            <a:r>
              <a:rPr lang="en-US" dirty="0"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en-US" dirty="0" err="1">
                <a:highlight>
                  <a:srgbClr val="FFFFFF"/>
                </a:highlight>
                <a:ea typeface="+mn-lt"/>
                <a:cs typeface="+mn-lt"/>
              </a:rPr>
              <a:t>정확하게</a:t>
            </a:r>
            <a:r>
              <a:rPr lang="en-US" dirty="0"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en-US" dirty="0" err="1">
                <a:highlight>
                  <a:srgbClr val="FFFFFF"/>
                </a:highlight>
                <a:ea typeface="+mn-lt"/>
                <a:cs typeface="+mn-lt"/>
              </a:rPr>
              <a:t>돕는</a:t>
            </a:r>
            <a:r>
              <a:rPr lang="en-US" dirty="0"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en-US" dirty="0" err="1">
                <a:highlight>
                  <a:srgbClr val="FFFFFF"/>
                </a:highlight>
                <a:ea typeface="+mn-lt"/>
                <a:cs typeface="+mn-lt"/>
              </a:rPr>
              <a:t>의료</a:t>
            </a:r>
            <a:r>
              <a:rPr lang="en-US" dirty="0"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en-US" dirty="0" err="1">
                <a:highlight>
                  <a:srgbClr val="FFFFFF"/>
                </a:highlight>
                <a:ea typeface="+mn-lt"/>
                <a:cs typeface="+mn-lt"/>
              </a:rPr>
              <a:t>AI를</a:t>
            </a:r>
            <a:r>
              <a:rPr lang="en-US" dirty="0"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en-US" dirty="0" err="1">
                <a:highlight>
                  <a:srgbClr val="FFFFFF"/>
                </a:highlight>
                <a:ea typeface="+mn-lt"/>
                <a:cs typeface="+mn-lt"/>
              </a:rPr>
              <a:t>만들</a:t>
            </a:r>
            <a:r>
              <a:rPr lang="en-US" dirty="0">
                <a:highlight>
                  <a:srgbClr val="FFFFFF"/>
                </a:highlight>
                <a:ea typeface="+mn-lt"/>
                <a:cs typeface="+mn-lt"/>
              </a:rPr>
              <a:t> 수 </a:t>
            </a:r>
            <a:r>
              <a:rPr lang="en-US" dirty="0" err="1">
                <a:highlight>
                  <a:srgbClr val="FFFFFF"/>
                </a:highlight>
                <a:ea typeface="+mn-lt"/>
                <a:cs typeface="+mn-lt"/>
              </a:rPr>
              <a:t>있고</a:t>
            </a:r>
            <a:r>
              <a:rPr lang="en-US" dirty="0"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en-US" dirty="0" err="1">
                <a:highlight>
                  <a:srgbClr val="FFFFFF"/>
                </a:highlight>
                <a:ea typeface="+mn-lt"/>
                <a:cs typeface="+mn-lt"/>
              </a:rPr>
              <a:t>이를</a:t>
            </a:r>
            <a:r>
              <a:rPr lang="en-US" dirty="0"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en-US" dirty="0" err="1">
                <a:highlight>
                  <a:srgbClr val="FFFFFF"/>
                </a:highlight>
                <a:ea typeface="+mn-lt"/>
                <a:cs typeface="+mn-lt"/>
              </a:rPr>
              <a:t>의료</a:t>
            </a:r>
            <a:r>
              <a:rPr lang="en-US" dirty="0"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en-US" dirty="0" err="1">
                <a:highlight>
                  <a:srgbClr val="FFFFFF"/>
                </a:highlight>
                <a:ea typeface="+mn-lt"/>
                <a:cs typeface="+mn-lt"/>
              </a:rPr>
              <a:t>분야에서</a:t>
            </a:r>
            <a:r>
              <a:rPr lang="en-US" dirty="0"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en-US" dirty="0" err="1">
                <a:highlight>
                  <a:srgbClr val="FFFFFF"/>
                </a:highlight>
                <a:ea typeface="+mn-lt"/>
                <a:cs typeface="+mn-lt"/>
              </a:rPr>
              <a:t>AI를</a:t>
            </a:r>
            <a:r>
              <a:rPr lang="en-US" dirty="0"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en-US" dirty="0" err="1">
                <a:highlight>
                  <a:srgbClr val="FFFFFF"/>
                </a:highlight>
                <a:ea typeface="+mn-lt"/>
                <a:cs typeface="+mn-lt"/>
              </a:rPr>
              <a:t>적용하는</a:t>
            </a:r>
            <a:r>
              <a:rPr lang="en-US" dirty="0"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en-US" dirty="0" err="1">
                <a:highlight>
                  <a:srgbClr val="FFFFFF"/>
                </a:highlight>
                <a:ea typeface="+mn-lt"/>
                <a:cs typeface="+mn-lt"/>
              </a:rPr>
              <a:t>기업의</a:t>
            </a:r>
            <a:r>
              <a:rPr lang="en-US" dirty="0"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en-US" dirty="0" err="1">
                <a:highlight>
                  <a:srgbClr val="FFFFFF"/>
                </a:highlight>
                <a:ea typeface="+mn-lt"/>
                <a:cs typeface="+mn-lt"/>
              </a:rPr>
              <a:t>의료</a:t>
            </a:r>
            <a:r>
              <a:rPr lang="en-US" dirty="0"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en-US" dirty="0" err="1">
                <a:highlight>
                  <a:srgbClr val="FFFFFF"/>
                </a:highlight>
                <a:ea typeface="+mn-lt"/>
                <a:cs typeface="+mn-lt"/>
              </a:rPr>
              <a:t>이미지</a:t>
            </a:r>
            <a:r>
              <a:rPr lang="en-US" dirty="0"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en-US" dirty="0" err="1">
                <a:highlight>
                  <a:srgbClr val="FFFFFF"/>
                </a:highlight>
                <a:ea typeface="+mn-lt"/>
                <a:cs typeface="+mn-lt"/>
              </a:rPr>
              <a:t>분석을</a:t>
            </a:r>
            <a:r>
              <a:rPr lang="en-US" dirty="0"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en-US" dirty="0" err="1">
                <a:highlight>
                  <a:srgbClr val="FFFFFF"/>
                </a:highlight>
                <a:ea typeface="+mn-lt"/>
                <a:cs typeface="+mn-lt"/>
              </a:rPr>
              <a:t>통해</a:t>
            </a:r>
            <a:r>
              <a:rPr lang="en-US" dirty="0"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en-US" dirty="0" err="1">
                <a:highlight>
                  <a:srgbClr val="FFFFFF"/>
                </a:highlight>
                <a:ea typeface="+mn-lt"/>
                <a:cs typeface="+mn-lt"/>
              </a:rPr>
              <a:t>질병</a:t>
            </a:r>
            <a:r>
              <a:rPr lang="en-US" dirty="0"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en-US" dirty="0" err="1">
                <a:highlight>
                  <a:srgbClr val="FFFFFF"/>
                </a:highlight>
                <a:ea typeface="+mn-lt"/>
                <a:cs typeface="+mn-lt"/>
              </a:rPr>
              <a:t>진단</a:t>
            </a:r>
            <a:r>
              <a:rPr lang="en-US" dirty="0">
                <a:highlight>
                  <a:srgbClr val="FFFFFF"/>
                </a:highlight>
                <a:ea typeface="+mn-lt"/>
                <a:cs typeface="+mn-lt"/>
              </a:rPr>
              <a:t>, </a:t>
            </a:r>
            <a:r>
              <a:rPr lang="en-US" dirty="0" err="1">
                <a:highlight>
                  <a:srgbClr val="FFFFFF"/>
                </a:highlight>
                <a:ea typeface="+mn-lt"/>
                <a:cs typeface="+mn-lt"/>
              </a:rPr>
              <a:t>치료</a:t>
            </a:r>
            <a:r>
              <a:rPr lang="en-US" dirty="0"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en-US" dirty="0" err="1">
                <a:highlight>
                  <a:srgbClr val="FFFFFF"/>
                </a:highlight>
                <a:ea typeface="+mn-lt"/>
                <a:cs typeface="+mn-lt"/>
              </a:rPr>
              <a:t>계획</a:t>
            </a:r>
            <a:r>
              <a:rPr lang="en-US" dirty="0"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en-US" dirty="0" err="1">
                <a:highlight>
                  <a:srgbClr val="FFFFFF"/>
                </a:highlight>
                <a:ea typeface="+mn-lt"/>
                <a:cs typeface="+mn-lt"/>
              </a:rPr>
              <a:t>수립</a:t>
            </a:r>
            <a:r>
              <a:rPr lang="en-US" dirty="0">
                <a:highlight>
                  <a:srgbClr val="FFFFFF"/>
                </a:highlight>
                <a:ea typeface="+mn-lt"/>
                <a:cs typeface="+mn-lt"/>
              </a:rPr>
              <a:t>, </a:t>
            </a:r>
            <a:r>
              <a:rPr lang="en-US" dirty="0" err="1">
                <a:highlight>
                  <a:srgbClr val="FFFFFF"/>
                </a:highlight>
                <a:ea typeface="+mn-lt"/>
                <a:cs typeface="+mn-lt"/>
              </a:rPr>
              <a:t>예방</a:t>
            </a:r>
            <a:r>
              <a:rPr lang="en-US" dirty="0">
                <a:highlight>
                  <a:srgbClr val="FFFFFF"/>
                </a:highlight>
                <a:ea typeface="+mn-lt"/>
                <a:cs typeface="+mn-lt"/>
              </a:rPr>
              <a:t> 및 </a:t>
            </a:r>
            <a:r>
              <a:rPr lang="en-US" dirty="0" err="1">
                <a:highlight>
                  <a:srgbClr val="FFFFFF"/>
                </a:highlight>
                <a:ea typeface="+mn-lt"/>
                <a:cs typeface="+mn-lt"/>
              </a:rPr>
              <a:t>관리</a:t>
            </a:r>
            <a:r>
              <a:rPr lang="en-US" dirty="0">
                <a:highlight>
                  <a:srgbClr val="FFFFFF"/>
                </a:highlight>
                <a:ea typeface="+mn-lt"/>
                <a:cs typeface="+mn-lt"/>
              </a:rPr>
              <a:t> 등 </a:t>
            </a:r>
            <a:r>
              <a:rPr lang="en-US" dirty="0" err="1">
                <a:highlight>
                  <a:srgbClr val="FFFFFF"/>
                </a:highlight>
                <a:ea typeface="+mn-lt"/>
                <a:cs typeface="+mn-lt"/>
              </a:rPr>
              <a:t>다양한</a:t>
            </a:r>
            <a:r>
              <a:rPr lang="en-US" dirty="0"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en-US" dirty="0" err="1">
                <a:highlight>
                  <a:srgbClr val="FFFFFF"/>
                </a:highlight>
                <a:ea typeface="+mn-lt"/>
                <a:cs typeface="+mn-lt"/>
              </a:rPr>
              <a:t>분야에서</a:t>
            </a:r>
            <a:r>
              <a:rPr lang="en-US" dirty="0">
                <a:highlight>
                  <a:srgbClr val="FFFFFF"/>
                </a:highlight>
                <a:ea typeface="+mn-lt"/>
                <a:cs typeface="+mn-lt"/>
              </a:rPr>
              <a:t> AI </a:t>
            </a:r>
            <a:r>
              <a:rPr lang="en-US" dirty="0" err="1">
                <a:highlight>
                  <a:srgbClr val="FFFFFF"/>
                </a:highlight>
                <a:ea typeface="+mn-lt"/>
                <a:cs typeface="+mn-lt"/>
              </a:rPr>
              <a:t>기술을</a:t>
            </a:r>
            <a:r>
              <a:rPr lang="en-US" dirty="0"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en-US" dirty="0" err="1">
                <a:highlight>
                  <a:srgbClr val="FFFFFF"/>
                </a:highlight>
                <a:ea typeface="+mn-lt"/>
                <a:cs typeface="+mn-lt"/>
              </a:rPr>
              <a:t>활용할</a:t>
            </a:r>
            <a:r>
              <a:rPr lang="en-US" dirty="0">
                <a:highlight>
                  <a:srgbClr val="FFFFFF"/>
                </a:highlight>
                <a:ea typeface="+mn-lt"/>
                <a:cs typeface="+mn-lt"/>
              </a:rPr>
              <a:t> 수 </a:t>
            </a:r>
            <a:r>
              <a:rPr lang="ko-KR" altLang="en-US" dirty="0">
                <a:highlight>
                  <a:srgbClr val="FFFFFF"/>
                </a:highlight>
                <a:ea typeface="+mn-lt"/>
                <a:cs typeface="+mn-lt"/>
              </a:rPr>
              <a:t>있기</a:t>
            </a:r>
            <a:r>
              <a:rPr lang="en-US" dirty="0"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ko-KR" altLang="en-US" dirty="0" err="1">
                <a:highlight>
                  <a:srgbClr val="FFFFFF"/>
                </a:highlight>
                <a:ea typeface="+mn-lt"/>
                <a:cs typeface="+mn-lt"/>
              </a:rPr>
              <a:t>때문니다</a:t>
            </a:r>
            <a:r>
              <a:rPr lang="en-US" dirty="0">
                <a:highlight>
                  <a:srgbClr val="FFFFFF"/>
                </a:highlight>
                <a:ea typeface="+mn-lt"/>
                <a:cs typeface="+mn-lt"/>
              </a:rPr>
              <a:t>.</a:t>
            </a: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F42EA66E-7F54-AAE8-27D3-F9A004DFCB61}"/>
              </a:ext>
            </a:extLst>
          </p:cNvPr>
          <p:cNvSpPr/>
          <p:nvPr/>
        </p:nvSpPr>
        <p:spPr>
          <a:xfrm>
            <a:off x="490757" y="885320"/>
            <a:ext cx="1368000" cy="1368000"/>
          </a:xfrm>
          <a:prstGeom prst="ellipse">
            <a:avLst/>
          </a:prstGeom>
          <a:solidFill>
            <a:srgbClr val="A50034"/>
          </a:solidFill>
          <a:ln>
            <a:solidFill>
              <a:srgbClr val="A500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altLang="ko-KR" sz="2000" b="1" dirty="0" err="1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/>
              </a:rPr>
              <a:t>선정</a:t>
            </a:r>
            <a:endParaRPr lang="en-US" altLang="ko-KR" sz="2000" b="1" dirty="0">
              <a:solidFill>
                <a:schemeClr val="bg1"/>
              </a:solidFill>
              <a:latin typeface="LG스마트체2.0 Regular" panose="020B0600000101010101" pitchFamily="50" charset="-127"/>
              <a:ea typeface="LG스마트체2.0 Regular"/>
            </a:endParaRPr>
          </a:p>
          <a:p>
            <a:pPr algn="ctr">
              <a:lnSpc>
                <a:spcPct val="120000"/>
              </a:lnSpc>
            </a:pPr>
            <a:r>
              <a:rPr lang="en-US" altLang="ko-KR" sz="2000" b="1" dirty="0" err="1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/>
              </a:rPr>
              <a:t>이유</a:t>
            </a:r>
            <a:endParaRPr lang="en-US" altLang="ko-KR" sz="2000" b="1" dirty="0">
              <a:solidFill>
                <a:schemeClr val="bg1"/>
              </a:solidFill>
              <a:latin typeface="LG스마트체2.0 Regular" panose="020B0600000101010101" pitchFamily="50" charset="-127"/>
              <a:ea typeface="LG스마트체2.0 Regular" panose="020B0600000101010101" pitchFamily="50" charset="-127"/>
            </a:endParaRPr>
          </a:p>
        </p:txBody>
      </p:sp>
      <p:sp>
        <p:nvSpPr>
          <p:cNvPr id="13" name="모서리가 둥근 직사각형 9">
            <a:extLst>
              <a:ext uri="{FF2B5EF4-FFF2-40B4-BE49-F238E27FC236}">
                <a16:creationId xmlns:a16="http://schemas.microsoft.com/office/drawing/2014/main" id="{82EB068C-8164-227C-5EB3-97EC34A576C2}"/>
              </a:ext>
            </a:extLst>
          </p:cNvPr>
          <p:cNvSpPr/>
          <p:nvPr/>
        </p:nvSpPr>
        <p:spPr bwMode="auto">
          <a:xfrm>
            <a:off x="7764304" y="4078225"/>
            <a:ext cx="3697887" cy="416640"/>
          </a:xfrm>
          <a:prstGeom prst="roundRect">
            <a:avLst/>
          </a:prstGeom>
          <a:solidFill>
            <a:srgbClr val="00B050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en-US" altLang="ko-KR" sz="2000" b="1" kern="0" dirty="0" err="1">
                <a:solidFill>
                  <a:schemeClr val="bg1"/>
                </a:solidFill>
                <a:ea typeface="맑은 고딕"/>
              </a:rPr>
              <a:t>폐렴</a:t>
            </a:r>
            <a:r>
              <a:rPr lang="en-US" altLang="ko-KR" sz="2000" b="1" kern="0" dirty="0">
                <a:solidFill>
                  <a:schemeClr val="bg1"/>
                </a:solidFill>
                <a:ea typeface="맑은 고딕"/>
              </a:rPr>
              <a:t> 폐 </a:t>
            </a:r>
            <a:r>
              <a:rPr lang="en-US" altLang="ko-KR" sz="2000" b="1" kern="0" dirty="0" err="1">
                <a:solidFill>
                  <a:schemeClr val="bg1"/>
                </a:solidFill>
                <a:ea typeface="맑은 고딕"/>
              </a:rPr>
              <a:t>엑스레이</a:t>
            </a:r>
            <a:r>
              <a:rPr lang="en-US" altLang="ko-KR" sz="2000" b="1" kern="0" dirty="0">
                <a:solidFill>
                  <a:schemeClr val="bg1"/>
                </a:solidFill>
                <a:ea typeface="맑은 고딕"/>
              </a:rPr>
              <a:t> </a:t>
            </a:r>
            <a:r>
              <a:rPr lang="en-US" altLang="ko-KR" sz="2000" b="1" kern="0" dirty="0" err="1">
                <a:solidFill>
                  <a:schemeClr val="bg1"/>
                </a:solidFill>
                <a:ea typeface="맑은 고딕"/>
              </a:rPr>
              <a:t>이미지</a:t>
            </a:r>
          </a:p>
        </p:txBody>
      </p:sp>
      <p:sp>
        <p:nvSpPr>
          <p:cNvPr id="14" name="모서리가 둥근 직사각형 9">
            <a:extLst>
              <a:ext uri="{FF2B5EF4-FFF2-40B4-BE49-F238E27FC236}">
                <a16:creationId xmlns:a16="http://schemas.microsoft.com/office/drawing/2014/main" id="{76613827-FCCD-EF3B-E3FD-F5B91CC3100F}"/>
              </a:ext>
            </a:extLst>
          </p:cNvPr>
          <p:cNvSpPr/>
          <p:nvPr/>
        </p:nvSpPr>
        <p:spPr bwMode="auto">
          <a:xfrm>
            <a:off x="7766592" y="1474426"/>
            <a:ext cx="3715404" cy="460433"/>
          </a:xfrm>
          <a:prstGeom prst="roundRect">
            <a:avLst/>
          </a:prstGeom>
          <a:solidFill>
            <a:srgbClr val="00B050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en-US" altLang="ko-KR" sz="2000" b="1" kern="0" dirty="0" err="1">
                <a:solidFill>
                  <a:schemeClr val="bg1"/>
                </a:solidFill>
                <a:ea typeface="맑은 고딕"/>
              </a:rPr>
              <a:t>정상</a:t>
            </a:r>
            <a:r>
              <a:rPr lang="en-US" altLang="ko-KR" sz="2000" b="1" kern="0" dirty="0">
                <a:solidFill>
                  <a:schemeClr val="bg1"/>
                </a:solidFill>
                <a:ea typeface="맑은 고딕"/>
              </a:rPr>
              <a:t> 폐 </a:t>
            </a:r>
            <a:r>
              <a:rPr lang="en-US" altLang="ko-KR" sz="2000" b="1" kern="0" dirty="0" err="1">
                <a:solidFill>
                  <a:schemeClr val="bg1"/>
                </a:solidFill>
                <a:ea typeface="맑은 고딕"/>
              </a:rPr>
              <a:t>엑스레이</a:t>
            </a:r>
            <a:r>
              <a:rPr lang="en-US" altLang="ko-KR" sz="2000" b="1" kern="0" dirty="0">
                <a:solidFill>
                  <a:schemeClr val="bg1"/>
                </a:solidFill>
                <a:ea typeface="맑은 고딕"/>
              </a:rPr>
              <a:t> </a:t>
            </a:r>
            <a:r>
              <a:rPr lang="en-US" altLang="ko-KR" sz="2000" b="1" kern="0" dirty="0" err="1">
                <a:solidFill>
                  <a:schemeClr val="bg1"/>
                </a:solidFill>
                <a:ea typeface="맑은 고딕"/>
              </a:rPr>
              <a:t>이미지</a:t>
            </a:r>
          </a:p>
        </p:txBody>
      </p:sp>
      <p:pic>
        <p:nvPicPr>
          <p:cNvPr id="12" name="그림 14" descr="텍스트, 넥타이, 엑스레이 필름, 사람이(가) 표시된 사진&#10;&#10;자동 생성된 설명">
            <a:extLst>
              <a:ext uri="{FF2B5EF4-FFF2-40B4-BE49-F238E27FC236}">
                <a16:creationId xmlns:a16="http://schemas.microsoft.com/office/drawing/2014/main" id="{97EEDFE3-37E8-FE3B-3085-A3C78BE998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3089" y="2030434"/>
            <a:ext cx="4722648" cy="861476"/>
          </a:xfrm>
          <a:prstGeom prst="rect">
            <a:avLst/>
          </a:prstGeom>
        </p:spPr>
      </p:pic>
      <p:pic>
        <p:nvPicPr>
          <p:cNvPr id="15" name="그림 15" descr="텍스트, 엑스레이 필름, 넥타이, 실내이(가) 표시된 사진&#10;&#10;자동 생성된 설명">
            <a:extLst>
              <a:ext uri="{FF2B5EF4-FFF2-40B4-BE49-F238E27FC236}">
                <a16:creationId xmlns:a16="http://schemas.microsoft.com/office/drawing/2014/main" id="{2D443376-3E2B-A2C3-5693-41E87DEF5E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7076" y="4572922"/>
            <a:ext cx="4740165" cy="861476"/>
          </a:xfrm>
          <a:prstGeom prst="rect">
            <a:avLst/>
          </a:prstGeom>
        </p:spPr>
      </p:pic>
      <p:pic>
        <p:nvPicPr>
          <p:cNvPr id="2" name="그림 4" descr="도표이(가) 표시된 사진&#10;&#10;자동 생성된 설명">
            <a:extLst>
              <a:ext uri="{FF2B5EF4-FFF2-40B4-BE49-F238E27FC236}">
                <a16:creationId xmlns:a16="http://schemas.microsoft.com/office/drawing/2014/main" id="{665FC700-FF49-67E2-88F7-E70310A3EA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09559" y="3004631"/>
            <a:ext cx="4674177" cy="866054"/>
          </a:xfrm>
          <a:prstGeom prst="rect">
            <a:avLst/>
          </a:prstGeom>
        </p:spPr>
      </p:pic>
      <p:pic>
        <p:nvPicPr>
          <p:cNvPr id="5" name="그림 8" descr="도표이(가) 표시된 사진&#10;&#10;자동 생성된 설명">
            <a:extLst>
              <a:ext uri="{FF2B5EF4-FFF2-40B4-BE49-F238E27FC236}">
                <a16:creationId xmlns:a16="http://schemas.microsoft.com/office/drawing/2014/main" id="{BB66AF87-9546-2C55-6F50-300A05B4650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18219" y="5662972"/>
            <a:ext cx="4743449" cy="866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8527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88486" y="303039"/>
            <a:ext cx="5607514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r>
              <a:rPr lang="en-US" altLang="ko-KR" sz="2400" b="1" dirty="0">
                <a:latin typeface="Malgun Gothic"/>
                <a:ea typeface="LG스마트체 Bold"/>
              </a:rPr>
              <a:t>2. </a:t>
            </a:r>
            <a:r>
              <a:rPr lang="ko-KR" altLang="en-US" sz="2400" b="1">
                <a:latin typeface="Arial"/>
                <a:ea typeface="LG스마트체 Bold"/>
                <a:cs typeface="Arial"/>
              </a:rPr>
              <a:t>딥러닝</a:t>
            </a:r>
            <a:r>
              <a:rPr lang="en-US" sz="2400" b="1">
                <a:latin typeface="Arial"/>
                <a:ea typeface="LG스마트체 Bold"/>
                <a:cs typeface="Arial"/>
              </a:rPr>
              <a:t> 문제 정의</a:t>
            </a:r>
            <a:endParaRPr lang="en-US" sz="2400" b="1">
              <a:latin typeface="Arial"/>
              <a:ea typeface="LG스마트체2.0 Bold"/>
              <a:cs typeface="Arial"/>
            </a:endParaRPr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511812" y="2452386"/>
            <a:ext cx="3859450" cy="329320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err="1">
                <a:highlight>
                  <a:srgbClr val="FFFFFF"/>
                </a:highlight>
                <a:ea typeface="+mn-lt"/>
                <a:cs typeface="+mn-lt"/>
              </a:rPr>
              <a:t>문제</a:t>
            </a:r>
            <a:r>
              <a:rPr lang="en-US" sz="16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600" err="1">
                <a:highlight>
                  <a:srgbClr val="FFFFFF"/>
                </a:highlight>
                <a:ea typeface="+mn-lt"/>
                <a:cs typeface="+mn-lt"/>
              </a:rPr>
              <a:t>정의</a:t>
            </a:r>
            <a:r>
              <a:rPr lang="en-US" sz="1600" dirty="0">
                <a:highlight>
                  <a:srgbClr val="FFFFFF"/>
                </a:highlight>
                <a:ea typeface="+mn-lt"/>
                <a:cs typeface="+mn-lt"/>
              </a:rPr>
              <a:t> : </a:t>
            </a:r>
            <a:r>
              <a:rPr lang="en-US" altLang="ko-KR" sz="1600" dirty="0">
                <a:highlight>
                  <a:srgbClr val="FFFFFF"/>
                </a:highlight>
                <a:ea typeface="+mn-lt"/>
                <a:cs typeface="+mn-lt"/>
              </a:rPr>
              <a:t>Chest X-Ray Images (Pneumonia) </a:t>
            </a:r>
            <a:r>
              <a:rPr lang="ko-KR" altLang="en-US" sz="1600" dirty="0">
                <a:highlight>
                  <a:srgbClr val="FFFFFF"/>
                </a:highlight>
                <a:ea typeface="+mn-lt"/>
                <a:cs typeface="+mn-lt"/>
              </a:rPr>
              <a:t>데이터</a:t>
            </a:r>
            <a:r>
              <a:rPr lang="en-US" altLang="ko-KR" sz="16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dirty="0">
                <a:highlight>
                  <a:srgbClr val="FFFFFF"/>
                </a:highlight>
                <a:ea typeface="+mn-lt"/>
                <a:cs typeface="+mn-lt"/>
              </a:rPr>
              <a:t>셋에서</a:t>
            </a:r>
            <a:r>
              <a:rPr lang="en-US" altLang="ko-KR" sz="1600" dirty="0"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ko-KR" altLang="en-US" sz="1600" dirty="0">
                <a:highlight>
                  <a:srgbClr val="FFFFFF"/>
                </a:highlight>
                <a:ea typeface="+mn-lt"/>
                <a:cs typeface="+mn-lt"/>
              </a:rPr>
              <a:t>폐렴여부를</a:t>
            </a:r>
            <a:r>
              <a:rPr lang="en-US" sz="16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600" err="1">
                <a:highlight>
                  <a:srgbClr val="FFFFFF"/>
                </a:highlight>
                <a:ea typeface="+mn-lt"/>
                <a:cs typeface="+mn-lt"/>
              </a:rPr>
              <a:t>예측하는</a:t>
            </a:r>
            <a:r>
              <a:rPr lang="en-US" sz="16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600" err="1">
                <a:highlight>
                  <a:srgbClr val="FFFFFF"/>
                </a:highlight>
                <a:ea typeface="+mn-lt"/>
                <a:cs typeface="+mn-lt"/>
              </a:rPr>
              <a:t>이진</a:t>
            </a:r>
            <a:r>
              <a:rPr lang="en-US" sz="16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600" err="1">
                <a:highlight>
                  <a:srgbClr val="FFFFFF"/>
                </a:highlight>
                <a:ea typeface="+mn-lt"/>
                <a:cs typeface="+mn-lt"/>
              </a:rPr>
              <a:t>분류</a:t>
            </a:r>
            <a:r>
              <a:rPr lang="en-US" sz="16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600" err="1">
                <a:highlight>
                  <a:srgbClr val="FFFFFF"/>
                </a:highlight>
                <a:ea typeface="+mn-lt"/>
                <a:cs typeface="+mn-lt"/>
              </a:rPr>
              <a:t>문제입니다</a:t>
            </a:r>
            <a:r>
              <a:rPr lang="en-US" sz="1600" dirty="0">
                <a:highlight>
                  <a:srgbClr val="FFFFFF"/>
                </a:highlight>
                <a:ea typeface="+mn-lt"/>
                <a:cs typeface="+mn-lt"/>
              </a:rPr>
              <a:t>. 즉, disease</a:t>
            </a:r>
            <a:r>
              <a:rPr lang="ko-KR" altLang="en-US" sz="1600" dirty="0">
                <a:highlight>
                  <a:srgbClr val="FFFFFF"/>
                </a:highlight>
                <a:ea typeface="+mn-lt"/>
                <a:cs typeface="+mn-lt"/>
              </a:rPr>
              <a:t>라는</a:t>
            </a:r>
            <a:r>
              <a:rPr lang="en-US" sz="1600" dirty="0"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ko-KR" altLang="en-US" sz="1600" dirty="0">
                <a:highlight>
                  <a:srgbClr val="FFFFFF"/>
                </a:highlight>
                <a:ea typeface="+mn-lt"/>
                <a:cs typeface="+mn-lt"/>
              </a:rPr>
              <a:t>폐렴</a:t>
            </a:r>
            <a:r>
              <a:rPr lang="en-US" sz="1600" dirty="0"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en-US" sz="1600" err="1">
                <a:highlight>
                  <a:srgbClr val="FFFFFF"/>
                </a:highlight>
                <a:ea typeface="+mn-lt"/>
                <a:cs typeface="+mn-lt"/>
              </a:rPr>
              <a:t>여부를</a:t>
            </a:r>
            <a:r>
              <a:rPr lang="en-US" sz="16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600" err="1">
                <a:highlight>
                  <a:srgbClr val="FFFFFF"/>
                </a:highlight>
                <a:ea typeface="+mn-lt"/>
                <a:cs typeface="+mn-lt"/>
              </a:rPr>
              <a:t>예측하는</a:t>
            </a:r>
            <a:r>
              <a:rPr lang="en-US" sz="16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600" err="1">
                <a:highlight>
                  <a:srgbClr val="FFFFFF"/>
                </a:highlight>
                <a:ea typeface="+mn-lt"/>
                <a:cs typeface="+mn-lt"/>
              </a:rPr>
              <a:t>분류모델을</a:t>
            </a:r>
            <a:r>
              <a:rPr lang="en-US" sz="16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600" err="1">
                <a:highlight>
                  <a:srgbClr val="FFFFFF"/>
                </a:highlight>
                <a:ea typeface="+mn-lt"/>
                <a:cs typeface="+mn-lt"/>
              </a:rPr>
              <a:t>만들어야</a:t>
            </a:r>
            <a:r>
              <a:rPr lang="en-US" sz="16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600" err="1">
                <a:highlight>
                  <a:srgbClr val="FFFFFF"/>
                </a:highlight>
                <a:ea typeface="+mn-lt"/>
                <a:cs typeface="+mn-lt"/>
              </a:rPr>
              <a:t>합니다</a:t>
            </a:r>
            <a:r>
              <a:rPr lang="en-US" sz="1600" dirty="0">
                <a:highlight>
                  <a:srgbClr val="FFFFFF"/>
                </a:highlight>
                <a:ea typeface="+mn-lt"/>
                <a:cs typeface="+mn-lt"/>
              </a:rPr>
              <a:t>.</a:t>
            </a:r>
            <a:endParaRPr lang="ko-KR" altLang="en-US" sz="1600">
              <a:ea typeface="맑은 고딕"/>
            </a:endParaRPr>
          </a:p>
          <a:p>
            <a:pPr marL="285750" indent="-285750">
              <a:buFont typeface="Arial"/>
              <a:buChar char="•"/>
            </a:pPr>
            <a:r>
              <a:rPr lang="en-US" sz="1600" dirty="0">
                <a:highlight>
                  <a:srgbClr val="FFFFFF"/>
                </a:highlight>
                <a:ea typeface="+mn-lt"/>
                <a:cs typeface="+mn-lt"/>
              </a:rPr>
              <a:t>Target </a:t>
            </a:r>
            <a:r>
              <a:rPr lang="en-US" sz="1600" err="1">
                <a:highlight>
                  <a:srgbClr val="FFFFFF"/>
                </a:highlight>
                <a:ea typeface="+mn-lt"/>
                <a:cs typeface="+mn-lt"/>
              </a:rPr>
              <a:t>데이터는</a:t>
            </a:r>
            <a:r>
              <a:rPr lang="en-US" sz="1600" dirty="0"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ko-KR" altLang="en-US" sz="1600" dirty="0">
                <a:highlight>
                  <a:srgbClr val="FFFFFF"/>
                </a:highlight>
                <a:ea typeface="+mn-lt"/>
                <a:cs typeface="+mn-lt"/>
              </a:rPr>
              <a:t>폐렴</a:t>
            </a:r>
            <a:r>
              <a:rPr lang="en-US" sz="16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dirty="0">
                <a:highlight>
                  <a:srgbClr val="FFFFFF"/>
                </a:highlight>
                <a:ea typeface="+mn-lt"/>
                <a:cs typeface="+mn-lt"/>
              </a:rPr>
              <a:t>여부를</a:t>
            </a:r>
            <a:r>
              <a:rPr lang="en-US" sz="16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600" err="1">
                <a:highlight>
                  <a:srgbClr val="FFFFFF"/>
                </a:highlight>
                <a:ea typeface="+mn-lt"/>
                <a:cs typeface="+mn-lt"/>
              </a:rPr>
              <a:t>나타낸</a:t>
            </a:r>
            <a:r>
              <a:rPr lang="en-US" sz="1600" dirty="0">
                <a:highlight>
                  <a:srgbClr val="FFFFFF"/>
                </a:highlight>
                <a:ea typeface="+mn-lt"/>
                <a:cs typeface="+mn-lt"/>
              </a:rPr>
              <a:t> disease </a:t>
            </a:r>
            <a:r>
              <a:rPr lang="en-US" sz="1600" err="1">
                <a:highlight>
                  <a:srgbClr val="FFFFFF"/>
                </a:highlight>
                <a:ea typeface="+mn-lt"/>
                <a:cs typeface="+mn-lt"/>
              </a:rPr>
              <a:t>칼럼을</a:t>
            </a:r>
            <a:r>
              <a:rPr lang="en-US" sz="16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600" err="1">
                <a:highlight>
                  <a:srgbClr val="FFFFFF"/>
                </a:highlight>
                <a:ea typeface="+mn-lt"/>
                <a:cs typeface="+mn-lt"/>
              </a:rPr>
              <a:t>타겟으로</a:t>
            </a:r>
            <a:r>
              <a:rPr lang="en-US" sz="16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600" err="1">
                <a:highlight>
                  <a:srgbClr val="FFFFFF"/>
                </a:highlight>
                <a:ea typeface="+mn-lt"/>
                <a:cs typeface="+mn-lt"/>
              </a:rPr>
              <a:t>설정하였습니다</a:t>
            </a:r>
            <a:r>
              <a:rPr lang="en-US" sz="1600" dirty="0">
                <a:highlight>
                  <a:srgbClr val="FFFFFF"/>
                </a:highlight>
                <a:ea typeface="+mn-lt"/>
                <a:cs typeface="+mn-lt"/>
              </a:rPr>
              <a:t>.</a:t>
            </a:r>
            <a:endParaRPr lang="en-US" sz="1600" dirty="0">
              <a:highlight>
                <a:srgbClr val="FFFFFF"/>
              </a:highlight>
              <a:ea typeface="맑은 고딕"/>
            </a:endParaRPr>
          </a:p>
          <a:p>
            <a:pPr marL="285750" indent="-285750">
              <a:buFont typeface="Arial"/>
              <a:buChar char="•"/>
            </a:pPr>
            <a:endParaRPr lang="en-US" sz="1600" dirty="0">
              <a:highlight>
                <a:srgbClr val="FFFFFF"/>
              </a:highlight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1600" dirty="0" err="1">
                <a:highlight>
                  <a:srgbClr val="FFFFFF"/>
                </a:highlight>
                <a:ea typeface="+mn-lt"/>
                <a:cs typeface="+mn-lt"/>
              </a:rPr>
              <a:t>다음과</a:t>
            </a:r>
            <a:r>
              <a:rPr lang="en-US" sz="16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600" dirty="0" err="1">
                <a:highlight>
                  <a:srgbClr val="FFFFFF"/>
                </a:highlight>
                <a:ea typeface="+mn-lt"/>
                <a:cs typeface="+mn-lt"/>
              </a:rPr>
              <a:t>같이</a:t>
            </a:r>
            <a:r>
              <a:rPr lang="en-US" sz="16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dirty="0">
                <a:highlight>
                  <a:srgbClr val="FFFFFF"/>
                </a:highlight>
                <a:ea typeface="+mn-lt"/>
                <a:cs typeface="+mn-lt"/>
              </a:rPr>
              <a:t>가설을</a:t>
            </a:r>
            <a:r>
              <a:rPr lang="en-US" sz="16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600" dirty="0" err="1">
                <a:highlight>
                  <a:srgbClr val="FFFFFF"/>
                </a:highlight>
                <a:ea typeface="+mn-lt"/>
                <a:cs typeface="+mn-lt"/>
              </a:rPr>
              <a:t>세워</a:t>
            </a:r>
            <a:r>
              <a:rPr lang="en-US" sz="16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600" dirty="0" err="1">
                <a:highlight>
                  <a:srgbClr val="FFFFFF"/>
                </a:highlight>
                <a:ea typeface="+mn-lt"/>
                <a:cs typeface="+mn-lt"/>
              </a:rPr>
              <a:t>보았습니다</a:t>
            </a:r>
            <a:r>
              <a:rPr lang="en-US" sz="1600" dirty="0">
                <a:highlight>
                  <a:srgbClr val="FFFFFF"/>
                </a:highlight>
                <a:ea typeface="+mn-lt"/>
                <a:cs typeface="+mn-lt"/>
              </a:rPr>
              <a:t>.</a:t>
            </a:r>
            <a:br>
              <a:rPr lang="en-US" sz="1600" dirty="0">
                <a:highlight>
                  <a:srgbClr val="FFFFFF"/>
                </a:highlight>
                <a:ea typeface="+mn-lt"/>
                <a:cs typeface="+mn-lt"/>
              </a:rPr>
            </a:br>
            <a:r>
              <a:rPr lang="en-US" sz="1600" dirty="0">
                <a:highlight>
                  <a:srgbClr val="FFFFFF"/>
                </a:highlight>
                <a:ea typeface="+mn-lt"/>
                <a:cs typeface="+mn-lt"/>
              </a:rPr>
              <a:t>"</a:t>
            </a:r>
            <a:r>
              <a:rPr lang="ko-KR" altLang="en-US" sz="1600" dirty="0" err="1">
                <a:highlight>
                  <a:srgbClr val="FFFFFF"/>
                </a:highlight>
                <a:ea typeface="+mn-lt"/>
                <a:cs typeface="+mn-lt"/>
              </a:rPr>
              <a:t>딥러닝으로</a:t>
            </a:r>
            <a:r>
              <a:rPr lang="en-US" altLang="ko-KR" sz="1600" dirty="0"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ko-KR" altLang="en-US" sz="1600" dirty="0">
                <a:highlight>
                  <a:srgbClr val="FFFFFF"/>
                </a:highlight>
                <a:ea typeface="+mn-lt"/>
                <a:cs typeface="+mn-lt"/>
              </a:rPr>
              <a:t>폐렴</a:t>
            </a:r>
            <a:r>
              <a:rPr lang="en-US" altLang="ko-KR" sz="16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dirty="0">
                <a:highlight>
                  <a:srgbClr val="FFFFFF"/>
                </a:highlight>
                <a:ea typeface="+mn-lt"/>
                <a:cs typeface="+mn-lt"/>
              </a:rPr>
              <a:t>환자의</a:t>
            </a:r>
            <a:r>
              <a:rPr lang="en-US" sz="1600" dirty="0">
                <a:highlight>
                  <a:srgbClr val="FFFFFF"/>
                </a:highlight>
                <a:ea typeface="+mn-lt"/>
                <a:cs typeface="+mn-lt"/>
              </a:rPr>
              <a:t> X-ray</a:t>
            </a:r>
            <a:r>
              <a:rPr lang="en-US" altLang="ko-KR" sz="16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dirty="0">
                <a:highlight>
                  <a:srgbClr val="FFFFFF"/>
                </a:highlight>
                <a:ea typeface="+mn-lt"/>
                <a:cs typeface="+mn-lt"/>
              </a:rPr>
              <a:t>이미지에서</a:t>
            </a:r>
            <a:r>
              <a:rPr lang="en-US" altLang="ko-KR" sz="16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dirty="0">
                <a:highlight>
                  <a:srgbClr val="FFFFFF"/>
                </a:highlight>
                <a:ea typeface="+mn-lt"/>
                <a:cs typeface="+mn-lt"/>
              </a:rPr>
              <a:t>폐렴의</a:t>
            </a:r>
            <a:r>
              <a:rPr lang="en-US" altLang="ko-KR" sz="1600" dirty="0"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en-US" altLang="ko-KR" sz="1600" dirty="0" err="1">
                <a:highlight>
                  <a:srgbClr val="FFFFFF"/>
                </a:highlight>
                <a:ea typeface="+mn-lt"/>
                <a:cs typeface="+mn-lt"/>
              </a:rPr>
              <a:t>여부를</a:t>
            </a:r>
            <a:r>
              <a:rPr lang="en-US" altLang="ko-KR" sz="16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dirty="0">
                <a:highlight>
                  <a:srgbClr val="FFFFFF"/>
                </a:highlight>
                <a:ea typeface="+mn-lt"/>
                <a:cs typeface="+mn-lt"/>
              </a:rPr>
              <a:t>구분할</a:t>
            </a:r>
            <a:r>
              <a:rPr lang="en-US" altLang="ko-KR" sz="16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dirty="0">
                <a:highlight>
                  <a:srgbClr val="FFFFFF"/>
                </a:highlight>
                <a:ea typeface="+mn-lt"/>
                <a:cs typeface="+mn-lt"/>
              </a:rPr>
              <a:t>수</a:t>
            </a:r>
            <a:r>
              <a:rPr lang="en-US" altLang="ko-KR" sz="16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dirty="0">
                <a:highlight>
                  <a:srgbClr val="FFFFFF"/>
                </a:highlight>
                <a:ea typeface="+mn-lt"/>
                <a:cs typeface="+mn-lt"/>
              </a:rPr>
              <a:t>있다</a:t>
            </a:r>
            <a:r>
              <a:rPr lang="en-US" sz="1600" dirty="0">
                <a:highlight>
                  <a:srgbClr val="FFFFFF"/>
                </a:highlight>
                <a:ea typeface="+mn-lt"/>
                <a:cs typeface="+mn-lt"/>
              </a:rPr>
              <a:t>"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DF7A7A-3572-3F0D-4344-83F56A760564}"/>
              </a:ext>
            </a:extLst>
          </p:cNvPr>
          <p:cNvSpPr txBox="1"/>
          <p:nvPr/>
        </p:nvSpPr>
        <p:spPr>
          <a:xfrm>
            <a:off x="7575106" y="5595825"/>
            <a:ext cx="3517662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160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폐렴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여부인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disease</a:t>
            </a:r>
            <a:r>
              <a:rPr lang="en-US" sz="1600" dirty="0" err="1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+mn-lt"/>
                <a:cs typeface="+mn-lt"/>
              </a:rPr>
              <a:t>데이터가</a:t>
            </a:r>
            <a:r>
              <a:rPr lang="en-US" sz="1600" dirty="0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+mn-lt"/>
                <a:cs typeface="+mn-lt"/>
              </a:rPr>
              <a:t>불균형</a:t>
            </a:r>
            <a:r>
              <a:rPr lang="en-US" sz="1600" dirty="0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+mn-lt"/>
                <a:cs typeface="+mn-lt"/>
              </a:rPr>
              <a:t> 한 </a:t>
            </a:r>
            <a:r>
              <a:rPr lang="en-US" sz="1600" dirty="0" err="1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+mn-lt"/>
                <a:cs typeface="+mn-lt"/>
              </a:rPr>
              <a:t>것을</a:t>
            </a:r>
            <a:r>
              <a:rPr lang="en-US" sz="1600" dirty="0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+mn-lt"/>
                <a:cs typeface="+mn-lt"/>
              </a:rPr>
              <a:t> 알 수 </a:t>
            </a:r>
            <a:r>
              <a:rPr lang="en-US" sz="1600" dirty="0" err="1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+mn-lt"/>
                <a:cs typeface="+mn-lt"/>
              </a:rPr>
              <a:t>있다</a:t>
            </a:r>
            <a:r>
              <a:rPr lang="en-US" sz="1600" dirty="0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+mn-lt"/>
                <a:cs typeface="+mn-lt"/>
              </a:rPr>
              <a:t>.</a:t>
            </a:r>
            <a:endParaRPr lang="ko-KR" altLang="en-US" sz="1600" dirty="0">
              <a:latin typeface="Malgun Gothic"/>
            </a:endParaRPr>
          </a:p>
        </p:txBody>
      </p:sp>
      <p:sp>
        <p:nvSpPr>
          <p:cNvPr id="12" name="오각형 6">
            <a:extLst>
              <a:ext uri="{FF2B5EF4-FFF2-40B4-BE49-F238E27FC236}">
                <a16:creationId xmlns:a16="http://schemas.microsoft.com/office/drawing/2014/main" id="{936EC24C-4DDF-40A0-AAE2-A1641C84B1BF}"/>
              </a:ext>
            </a:extLst>
          </p:cNvPr>
          <p:cNvSpPr/>
          <p:nvPr/>
        </p:nvSpPr>
        <p:spPr>
          <a:xfrm>
            <a:off x="774081" y="1100374"/>
            <a:ext cx="3345464" cy="928789"/>
          </a:xfrm>
          <a:prstGeom prst="homePlate">
            <a:avLst>
              <a:gd name="adj" fmla="val 25974"/>
            </a:avLst>
          </a:prstGeom>
          <a:solidFill>
            <a:srgbClr val="C00000"/>
          </a:solidFill>
          <a:ln w="9525" cap="flat" cmpd="sng" algn="ctr">
            <a:solidFill>
              <a:srgbClr val="000000">
                <a:lumMod val="75000"/>
                <a:lumOff val="25000"/>
              </a:srgbClr>
            </a:solidFill>
            <a:prstDash val="solid"/>
          </a:ln>
          <a:effectLst/>
        </p:spPr>
        <p:txBody>
          <a:bodyPr wrap="none" lIns="0" tIns="0" rIns="0" bIns="0" rtlCol="0" anchor="ctr" anchorCtr="0"/>
          <a:lstStyle/>
          <a:p>
            <a:pPr algn="ctr"/>
            <a:r>
              <a:rPr lang="en-US" altLang="ko-KR" sz="2000" b="1" dirty="0" err="1">
                <a:solidFill>
                  <a:schemeClr val="bg1"/>
                </a:solidFill>
                <a:ea typeface="맑은 고딕"/>
              </a:rPr>
              <a:t>풀어야할</a:t>
            </a:r>
            <a:r>
              <a:rPr lang="en-US" altLang="ko-KR" sz="2000" b="1" dirty="0">
                <a:solidFill>
                  <a:schemeClr val="bg1"/>
                </a:solidFill>
                <a:ea typeface="맑은 고딕"/>
              </a:rPr>
              <a:t> </a:t>
            </a:r>
            <a:r>
              <a:rPr lang="en-US" altLang="ko-KR" sz="2000" b="1" dirty="0" err="1">
                <a:solidFill>
                  <a:schemeClr val="bg1"/>
                </a:solidFill>
                <a:ea typeface="맑은 고딕"/>
              </a:rPr>
              <a:t>문제와</a:t>
            </a:r>
            <a:r>
              <a:rPr lang="en-US" altLang="ko-KR" sz="2000" b="1" dirty="0">
                <a:solidFill>
                  <a:schemeClr val="bg1"/>
                </a:solidFill>
                <a:ea typeface="맑은 고딕"/>
              </a:rPr>
              <a:t> </a:t>
            </a:r>
            <a:r>
              <a:rPr lang="en-US" altLang="ko-KR" sz="2000" b="1" dirty="0" err="1">
                <a:solidFill>
                  <a:schemeClr val="bg1"/>
                </a:solidFill>
                <a:ea typeface="맑은 고딕"/>
              </a:rPr>
              <a:t>가설</a:t>
            </a:r>
            <a:endParaRPr lang="en-US" altLang="ko-KR" sz="2000" b="1" dirty="0">
              <a:solidFill>
                <a:schemeClr val="bg1"/>
              </a:solidFill>
              <a:ea typeface="맑은 고딕"/>
            </a:endParaRPr>
          </a:p>
        </p:txBody>
      </p:sp>
      <p:sp>
        <p:nvSpPr>
          <p:cNvPr id="13" name="오각형 6">
            <a:extLst>
              <a:ext uri="{FF2B5EF4-FFF2-40B4-BE49-F238E27FC236}">
                <a16:creationId xmlns:a16="http://schemas.microsoft.com/office/drawing/2014/main" id="{2CF0746B-BD1D-4167-AB4C-94FF8D8C1FA8}"/>
              </a:ext>
            </a:extLst>
          </p:cNvPr>
          <p:cNvSpPr/>
          <p:nvPr/>
        </p:nvSpPr>
        <p:spPr>
          <a:xfrm>
            <a:off x="6944712" y="1109561"/>
            <a:ext cx="3345464" cy="928789"/>
          </a:xfrm>
          <a:prstGeom prst="homePlate">
            <a:avLst>
              <a:gd name="adj" fmla="val 25974"/>
            </a:avLst>
          </a:prstGeom>
          <a:solidFill>
            <a:srgbClr val="C00000"/>
          </a:solidFill>
          <a:ln w="9525" cap="flat" cmpd="sng" algn="ctr">
            <a:solidFill>
              <a:srgbClr val="000000">
                <a:lumMod val="75000"/>
                <a:lumOff val="25000"/>
              </a:srgbClr>
            </a:solidFill>
            <a:prstDash val="solid"/>
          </a:ln>
          <a:effectLst/>
        </p:spPr>
        <p:txBody>
          <a:bodyPr wrap="none" lIns="0" tIns="0" rIns="0" bIns="0" rtlCol="0" anchor="ctr" anchorCtr="0"/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ea typeface="+mn-lt"/>
                <a:cs typeface="+mn-lt"/>
              </a:rPr>
              <a:t>Target </a:t>
            </a:r>
            <a:r>
              <a:rPr lang="en-US" altLang="ko-KR" sz="2000" b="1" dirty="0" err="1">
                <a:solidFill>
                  <a:schemeClr val="bg1"/>
                </a:solidFill>
                <a:ea typeface="+mn-lt"/>
                <a:cs typeface="+mn-lt"/>
              </a:rPr>
              <a:t>데이터</a:t>
            </a:r>
            <a:r>
              <a:rPr lang="en-US" altLang="ko-KR" sz="2000" b="1" dirty="0">
                <a:solidFill>
                  <a:schemeClr val="bg1"/>
                </a:solidFill>
                <a:ea typeface="+mn-lt"/>
                <a:cs typeface="+mn-lt"/>
              </a:rPr>
              <a:t> Disease</a:t>
            </a:r>
            <a:endParaRPr lang="en-US" altLang="ko-KR" sz="2000" b="1" dirty="0">
              <a:solidFill>
                <a:schemeClr val="bg1"/>
              </a:solidFill>
              <a:ea typeface="맑은 고딕"/>
            </a:endParaRPr>
          </a:p>
        </p:txBody>
      </p:sp>
      <p:pic>
        <p:nvPicPr>
          <p:cNvPr id="3" name="그림 4" descr="차트이(가) 표시된 사진&#10;&#10;자동 생성된 설명">
            <a:extLst>
              <a:ext uri="{FF2B5EF4-FFF2-40B4-BE49-F238E27FC236}">
                <a16:creationId xmlns:a16="http://schemas.microsoft.com/office/drawing/2014/main" id="{C242437F-B21F-AA06-74DD-52770B7E7D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9917" y="2447040"/>
            <a:ext cx="3855545" cy="2918610"/>
          </a:xfrm>
          <a:prstGeom prst="rect">
            <a:avLst/>
          </a:prstGeom>
        </p:spPr>
      </p:pic>
      <p:pic>
        <p:nvPicPr>
          <p:cNvPr id="5" name="그림 7" descr="차트, 파이 차트이(가) 표시된 사진&#10;&#10;자동 생성된 설명">
            <a:extLst>
              <a:ext uri="{FF2B5EF4-FFF2-40B4-BE49-F238E27FC236}">
                <a16:creationId xmlns:a16="http://schemas.microsoft.com/office/drawing/2014/main" id="{E1D8974E-2D2C-82FD-1721-99F900E007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31434" y="2451004"/>
            <a:ext cx="2743200" cy="2639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220874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88486" y="145384"/>
            <a:ext cx="5607514" cy="57733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2400" b="1" dirty="0">
                <a:latin typeface="LG스마트체 Regular"/>
                <a:ea typeface="LG스마트체2.0 Bold"/>
                <a:cs typeface="Arial Unicode MS"/>
              </a:rPr>
              <a:t>3. </a:t>
            </a:r>
            <a:r>
              <a:rPr lang="en-US" sz="2400" b="1" dirty="0">
                <a:latin typeface="Arial"/>
                <a:ea typeface="LG스마트체2.0 Bold"/>
                <a:cs typeface="Arial"/>
              </a:rPr>
              <a:t>EDA &amp; </a:t>
            </a:r>
            <a:r>
              <a:rPr lang="ko-KR" altLang="en-US" sz="2400" b="1" dirty="0" err="1">
                <a:latin typeface="Arial"/>
                <a:ea typeface="LG스마트체2.0 Bold"/>
                <a:cs typeface="Arial"/>
              </a:rPr>
              <a:t>전처리</a:t>
            </a:r>
            <a:endParaRPr lang="en-US" sz="2400" dirty="0" err="1">
              <a:latin typeface="Arial"/>
              <a:ea typeface="LG스마트체2.0 Bold"/>
              <a:cs typeface="Arial"/>
            </a:endParaRPr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3" name="오각형 6">
            <a:extLst>
              <a:ext uri="{FF2B5EF4-FFF2-40B4-BE49-F238E27FC236}">
                <a16:creationId xmlns:a16="http://schemas.microsoft.com/office/drawing/2014/main" id="{FF2B6AF8-B6EB-4935-8EAB-9B111ED63AC2}"/>
              </a:ext>
            </a:extLst>
          </p:cNvPr>
          <p:cNvSpPr/>
          <p:nvPr/>
        </p:nvSpPr>
        <p:spPr>
          <a:xfrm>
            <a:off x="7837156" y="1020004"/>
            <a:ext cx="3345464" cy="700846"/>
          </a:xfrm>
          <a:prstGeom prst="homePlate">
            <a:avLst>
              <a:gd name="adj" fmla="val 25974"/>
            </a:avLst>
          </a:prstGeom>
          <a:solidFill>
            <a:schemeClr val="tx1"/>
          </a:solidFill>
          <a:ln w="9525" cap="flat" cmpd="sng" algn="ctr">
            <a:solidFill>
              <a:srgbClr val="000000">
                <a:lumMod val="75000"/>
                <a:lumOff val="25000"/>
              </a:srgbClr>
            </a:solidFill>
            <a:prstDash val="solid"/>
          </a:ln>
          <a:effectLst/>
        </p:spPr>
        <p:txBody>
          <a:bodyPr wrap="none" lIns="0" tIns="0" rIns="0" bIns="0" rtlCol="0" anchor="ctr" anchorCtr="0"/>
          <a:lstStyle/>
          <a:p>
            <a:pPr algn="ctr" defTabSz="914126" latinLnBrk="0">
              <a:defRPr/>
            </a:pPr>
            <a:r>
              <a:rPr lang="en-US" altLang="ko-KR" sz="2000" b="1" kern="0" dirty="0" err="1">
                <a:solidFill>
                  <a:schemeClr val="bg1"/>
                </a:solidFill>
                <a:ea typeface="맑은 고딕"/>
              </a:rPr>
              <a:t>이미지</a:t>
            </a:r>
            <a:r>
              <a:rPr lang="en-US" altLang="ko-KR" sz="2000" b="1" kern="0" dirty="0">
                <a:solidFill>
                  <a:schemeClr val="bg1"/>
                </a:solidFill>
                <a:ea typeface="맑은 고딕"/>
              </a:rPr>
              <a:t> </a:t>
            </a:r>
            <a:r>
              <a:rPr lang="en-US" altLang="ko-KR" sz="2000" b="1" kern="0" dirty="0" err="1">
                <a:solidFill>
                  <a:schemeClr val="bg1"/>
                </a:solidFill>
                <a:ea typeface="맑은 고딕"/>
              </a:rPr>
              <a:t>벡터화</a:t>
            </a:r>
            <a:endParaRPr lang="en-US" altLang="ko-KR" sz="2000" b="1" kern="0" dirty="0">
              <a:solidFill>
                <a:schemeClr val="bg1"/>
              </a:solidFill>
              <a:ea typeface="맑은 고딕"/>
            </a:endParaRPr>
          </a:p>
        </p:txBody>
      </p:sp>
      <p:sp>
        <p:nvSpPr>
          <p:cNvPr id="15" name="오각형 6">
            <a:extLst>
              <a:ext uri="{FF2B5EF4-FFF2-40B4-BE49-F238E27FC236}">
                <a16:creationId xmlns:a16="http://schemas.microsoft.com/office/drawing/2014/main" id="{BE9B5D57-CDE3-438C-946B-343CF75AB2FE}"/>
              </a:ext>
            </a:extLst>
          </p:cNvPr>
          <p:cNvSpPr/>
          <p:nvPr/>
        </p:nvSpPr>
        <p:spPr>
          <a:xfrm>
            <a:off x="1449993" y="1020005"/>
            <a:ext cx="3345464" cy="700846"/>
          </a:xfrm>
          <a:prstGeom prst="homePlate">
            <a:avLst>
              <a:gd name="adj" fmla="val 25974"/>
            </a:avLst>
          </a:prstGeom>
          <a:solidFill>
            <a:schemeClr val="tx1"/>
          </a:solidFill>
          <a:ln w="9525" cap="flat" cmpd="sng" algn="ctr">
            <a:solidFill>
              <a:srgbClr val="000000">
                <a:lumMod val="75000"/>
                <a:lumOff val="25000"/>
              </a:srgbClr>
            </a:solidFill>
            <a:prstDash val="solid"/>
          </a:ln>
          <a:effectLst/>
        </p:spPr>
        <p:txBody>
          <a:bodyPr wrap="none" lIns="0" tIns="0" rIns="0" bIns="0" rtlCol="0" anchor="ctr" anchorCtr="0"/>
          <a:lstStyle/>
          <a:p>
            <a:pPr algn="ctr" defTabSz="914126" latinLnBrk="0">
              <a:defRPr/>
            </a:pPr>
            <a:r>
              <a:rPr lang="en-US" altLang="ko-KR" sz="2000" b="1" kern="0" dirty="0">
                <a:solidFill>
                  <a:schemeClr val="bg1"/>
                </a:solidFill>
                <a:ea typeface="맑은 고딕"/>
              </a:rPr>
              <a:t> Targe </a:t>
            </a:r>
            <a:r>
              <a:rPr lang="en-US" altLang="ko-KR" sz="2000" b="1" kern="0" dirty="0" err="1">
                <a:solidFill>
                  <a:schemeClr val="bg1"/>
                </a:solidFill>
                <a:ea typeface="맑은 고딕"/>
              </a:rPr>
              <a:t>레이블</a:t>
            </a:r>
            <a:r>
              <a:rPr lang="en-US" altLang="ko-KR" sz="2000" b="1" kern="0" dirty="0">
                <a:solidFill>
                  <a:schemeClr val="bg1"/>
                </a:solidFill>
                <a:ea typeface="맑은 고딕"/>
              </a:rPr>
              <a:t> </a:t>
            </a:r>
            <a:r>
              <a:rPr lang="en-US" altLang="ko-KR" sz="2000" b="1" kern="0" dirty="0" err="1">
                <a:solidFill>
                  <a:schemeClr val="bg1"/>
                </a:solidFill>
                <a:ea typeface="맑은 고딕"/>
              </a:rPr>
              <a:t>생성</a:t>
            </a:r>
            <a:endParaRPr lang="en-US" altLang="ko-KR" sz="2000" b="1" kern="0" dirty="0">
              <a:solidFill>
                <a:schemeClr val="bg1"/>
              </a:solidFill>
              <a:ea typeface="맑은 고딕"/>
            </a:endParaRPr>
          </a:p>
        </p:txBody>
      </p:sp>
      <p:pic>
        <p:nvPicPr>
          <p:cNvPr id="12" name="그림 8" descr="테이블이(가) 표시된 사진&#10;&#10;자동 생성된 설명">
            <a:extLst>
              <a:ext uri="{FF2B5EF4-FFF2-40B4-BE49-F238E27FC236}">
                <a16:creationId xmlns:a16="http://schemas.microsoft.com/office/drawing/2014/main" id="{19ED32C3-61B9-5D3E-A696-8170337F3A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193" y="2814972"/>
            <a:ext cx="2743200" cy="2818185"/>
          </a:xfrm>
          <a:prstGeom prst="rect">
            <a:avLst/>
          </a:prstGeom>
        </p:spPr>
      </p:pic>
      <p:pic>
        <p:nvPicPr>
          <p:cNvPr id="16" name="그림 9" descr="테이블이(가) 표시된 사진&#10;&#10;자동 생성된 설명">
            <a:extLst>
              <a:ext uri="{FF2B5EF4-FFF2-40B4-BE49-F238E27FC236}">
                <a16:creationId xmlns:a16="http://schemas.microsoft.com/office/drawing/2014/main" id="{5E256339-12F9-6C89-D9DC-0E2759A4FC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66814" y="2814972"/>
            <a:ext cx="2743200" cy="281818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72DCE31-9CEE-1FB1-E0CB-CD4F3F456499}"/>
              </a:ext>
            </a:extLst>
          </p:cNvPr>
          <p:cNvSpPr txBox="1"/>
          <p:nvPr/>
        </p:nvSpPr>
        <p:spPr>
          <a:xfrm>
            <a:off x="892483" y="5720813"/>
            <a:ext cx="464121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dirty="0">
                <a:ea typeface="맑은 고딕"/>
              </a:rPr>
              <a:t>폐렴 여부를 나타낸 </a:t>
            </a:r>
            <a:r>
              <a:rPr lang="ko-KR" altLang="en-US" dirty="0" err="1">
                <a:ea typeface="맑은 고딕"/>
              </a:rPr>
              <a:t>disease</a:t>
            </a:r>
            <a:r>
              <a:rPr lang="ko-KR" altLang="en-US" dirty="0">
                <a:ea typeface="맑은 고딕"/>
              </a:rPr>
              <a:t> 칼럼을 추가</a:t>
            </a:r>
          </a:p>
        </p:txBody>
      </p:sp>
      <p:sp>
        <p:nvSpPr>
          <p:cNvPr id="21" name="모서리가 둥근 직사각형 9">
            <a:extLst>
              <a:ext uri="{FF2B5EF4-FFF2-40B4-BE49-F238E27FC236}">
                <a16:creationId xmlns:a16="http://schemas.microsoft.com/office/drawing/2014/main" id="{C95618CA-F5FD-DB75-5E76-E2DB29F3FE0D}"/>
              </a:ext>
            </a:extLst>
          </p:cNvPr>
          <p:cNvSpPr/>
          <p:nvPr/>
        </p:nvSpPr>
        <p:spPr bwMode="auto">
          <a:xfrm>
            <a:off x="4052937" y="2129353"/>
            <a:ext cx="1639613" cy="416640"/>
          </a:xfrm>
          <a:prstGeom prst="roundRect">
            <a:avLst/>
          </a:prstGeom>
          <a:solidFill>
            <a:srgbClr val="00B050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en-US" altLang="ko-KR" sz="2000" b="1" kern="0" dirty="0">
                <a:solidFill>
                  <a:schemeClr val="bg1"/>
                </a:solidFill>
                <a:ea typeface="맑은 고딕"/>
              </a:rPr>
              <a:t>Test Data</a:t>
            </a:r>
          </a:p>
        </p:txBody>
      </p:sp>
      <p:sp>
        <p:nvSpPr>
          <p:cNvPr id="24" name="모서리가 둥근 직사각형 9">
            <a:extLst>
              <a:ext uri="{FF2B5EF4-FFF2-40B4-BE49-F238E27FC236}">
                <a16:creationId xmlns:a16="http://schemas.microsoft.com/office/drawing/2014/main" id="{915D0F7D-8BFF-AAF4-1ECE-F1AD51E0B84F}"/>
              </a:ext>
            </a:extLst>
          </p:cNvPr>
          <p:cNvSpPr/>
          <p:nvPr/>
        </p:nvSpPr>
        <p:spPr bwMode="auto">
          <a:xfrm>
            <a:off x="1004936" y="2129352"/>
            <a:ext cx="1639613" cy="416640"/>
          </a:xfrm>
          <a:prstGeom prst="roundRect">
            <a:avLst/>
          </a:prstGeom>
          <a:solidFill>
            <a:srgbClr val="00B050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en-US" altLang="ko-KR" sz="2000" b="1" kern="0" dirty="0">
                <a:solidFill>
                  <a:schemeClr val="bg1"/>
                </a:solidFill>
                <a:ea typeface="맑은 고딕"/>
              </a:rPr>
              <a:t>Train Data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E666CB60-AB7E-9A9D-069C-4324F0C82375}"/>
              </a:ext>
            </a:extLst>
          </p:cNvPr>
          <p:cNvSpPr/>
          <p:nvPr/>
        </p:nvSpPr>
        <p:spPr>
          <a:xfrm>
            <a:off x="819924" y="3054423"/>
            <a:ext cx="451682" cy="2357941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876765E2-5033-4CDD-86FF-D27940792F4C}"/>
              </a:ext>
            </a:extLst>
          </p:cNvPr>
          <p:cNvSpPr/>
          <p:nvPr/>
        </p:nvSpPr>
        <p:spPr>
          <a:xfrm>
            <a:off x="3611710" y="3056642"/>
            <a:ext cx="507401" cy="2359101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2" descr="테이블이(가) 표시된 사진&#10;&#10;자동 생성된 설명">
            <a:extLst>
              <a:ext uri="{FF2B5EF4-FFF2-40B4-BE49-F238E27FC236}">
                <a16:creationId xmlns:a16="http://schemas.microsoft.com/office/drawing/2014/main" id="{8C8E55E2-208F-638A-6313-47915FD201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05987" y="2262845"/>
            <a:ext cx="3689131" cy="324802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6868543-BEC4-F12E-FE50-991D28D131A7}"/>
              </a:ext>
            </a:extLst>
          </p:cNvPr>
          <p:cNvSpPr txBox="1"/>
          <p:nvPr/>
        </p:nvSpPr>
        <p:spPr>
          <a:xfrm>
            <a:off x="7520152" y="5720912"/>
            <a:ext cx="4023709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sz="1600" err="1">
                <a:ea typeface="+mn-lt"/>
                <a:cs typeface="+mn-lt"/>
              </a:rPr>
              <a:t>ImageDataGenerator를</a:t>
            </a:r>
            <a:r>
              <a:rPr lang="ko-KR" sz="1600" dirty="0">
                <a:ea typeface="+mn-lt"/>
                <a:cs typeface="+mn-lt"/>
              </a:rPr>
              <a:t> </a:t>
            </a:r>
            <a:r>
              <a:rPr lang="ko-KR" altLang="en-US" sz="1600" dirty="0">
                <a:ea typeface="+mn-lt"/>
                <a:cs typeface="+mn-lt"/>
              </a:rPr>
              <a:t>이용하여 학습에 사용할 수 있게 이미지를 벡터화 한다.</a:t>
            </a:r>
          </a:p>
        </p:txBody>
      </p:sp>
    </p:spTree>
    <p:extLst>
      <p:ext uri="{BB962C8B-B14F-4D97-AF65-F5344CB8AC3E}">
        <p14:creationId xmlns:p14="http://schemas.microsoft.com/office/powerpoint/2010/main" val="316954042"/>
      </p:ext>
    </p:extLst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79728" y="154142"/>
            <a:ext cx="6658547" cy="58605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400" b="1" dirty="0">
                <a:latin typeface="LG스마트체 Regular"/>
                <a:ea typeface="LG스마트체 Regular"/>
                <a:cs typeface="Arial Unicode MS"/>
              </a:rPr>
              <a:t>4. </a:t>
            </a:r>
            <a:r>
              <a:rPr lang="ko-KR" altLang="en-US" sz="2400" b="1" dirty="0">
                <a:latin typeface="Arial"/>
                <a:ea typeface="LG스마트체 Regular"/>
                <a:cs typeface="Arial"/>
              </a:rPr>
              <a:t>데이터</a:t>
            </a:r>
            <a:r>
              <a:rPr lang="en-US" sz="2400" b="1" dirty="0">
                <a:latin typeface="Arial"/>
                <a:ea typeface="LG스마트체 Regular"/>
                <a:cs typeface="Arial"/>
              </a:rPr>
              <a:t> </a:t>
            </a:r>
            <a:r>
              <a:rPr lang="ko-KR" altLang="en-US" sz="2400" b="1" dirty="0">
                <a:latin typeface="Arial"/>
                <a:ea typeface="LG스마트체 Regular"/>
                <a:cs typeface="Arial"/>
              </a:rPr>
              <a:t>준비</a:t>
            </a:r>
            <a:endParaRPr lang="ko-KR" altLang="en-US" dirty="0"/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0" name="모서리가 둥근 직사각형 9">
            <a:extLst>
              <a:ext uri="{FF2B5EF4-FFF2-40B4-BE49-F238E27FC236}">
                <a16:creationId xmlns:a16="http://schemas.microsoft.com/office/drawing/2014/main" id="{53999EDB-FAE2-475D-954C-53DCFFDD0C5E}"/>
              </a:ext>
            </a:extLst>
          </p:cNvPr>
          <p:cNvSpPr/>
          <p:nvPr/>
        </p:nvSpPr>
        <p:spPr bwMode="auto">
          <a:xfrm>
            <a:off x="7063083" y="1107095"/>
            <a:ext cx="4865839" cy="820946"/>
          </a:xfrm>
          <a:prstGeom prst="roundRect">
            <a:avLst/>
          </a:prstGeom>
          <a:solidFill>
            <a:srgbClr val="00B050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ko-KR" altLang="ko-KR" sz="2000" b="1" kern="0" dirty="0">
                <a:solidFill>
                  <a:schemeClr val="bg1"/>
                </a:solidFill>
                <a:ea typeface="맑은 고딕"/>
              </a:rPr>
              <a:t>과적합을 방지하는 </a:t>
            </a:r>
            <a:r>
              <a:rPr lang="ko-KR" altLang="ko-KR" sz="2000" b="1" kern="0" dirty="0" err="1">
                <a:solidFill>
                  <a:schemeClr val="bg1"/>
                </a:solidFill>
                <a:ea typeface="맑은 고딕"/>
              </a:rPr>
              <a:t>Early</a:t>
            </a:r>
            <a:r>
              <a:rPr lang="ko-KR" altLang="ko-KR" sz="2000" b="1" kern="0" dirty="0">
                <a:solidFill>
                  <a:schemeClr val="bg1"/>
                </a:solidFill>
                <a:ea typeface="맑은 고딕"/>
              </a:rPr>
              <a:t> </a:t>
            </a:r>
            <a:r>
              <a:rPr lang="ko-KR" altLang="ko-KR" sz="2000" b="1" kern="0" dirty="0" err="1">
                <a:solidFill>
                  <a:schemeClr val="bg1"/>
                </a:solidFill>
                <a:ea typeface="맑은 고딕"/>
              </a:rPr>
              <a:t>stop을</a:t>
            </a:r>
            <a:r>
              <a:rPr lang="ko-KR" altLang="ko-KR" sz="2000" b="1" kern="0" dirty="0">
                <a:solidFill>
                  <a:schemeClr val="bg1"/>
                </a:solidFill>
                <a:ea typeface="맑은 고딕"/>
              </a:rPr>
              <a:t> </a:t>
            </a:r>
            <a:br>
              <a:rPr lang="ko-KR" altLang="ko-KR" sz="2000" b="1" kern="0" dirty="0">
                <a:solidFill>
                  <a:schemeClr val="bg1"/>
                </a:solidFill>
                <a:ea typeface="맑은 고딕"/>
              </a:rPr>
            </a:br>
            <a:r>
              <a:rPr lang="ko-KR" altLang="ko-KR" sz="2000" b="1" kern="0" dirty="0">
                <a:solidFill>
                  <a:schemeClr val="bg1"/>
                </a:solidFill>
                <a:ea typeface="맑은 고딕"/>
              </a:rPr>
              <a:t>위한 콜백함수 설정 </a:t>
            </a:r>
          </a:p>
        </p:txBody>
      </p:sp>
      <p:sp>
        <p:nvSpPr>
          <p:cNvPr id="12" name="모서리가 둥근 직사각형 9">
            <a:extLst>
              <a:ext uri="{FF2B5EF4-FFF2-40B4-BE49-F238E27FC236}">
                <a16:creationId xmlns:a16="http://schemas.microsoft.com/office/drawing/2014/main" id="{395B6B38-4878-4466-B7C3-021D2BFDAB5F}"/>
              </a:ext>
            </a:extLst>
          </p:cNvPr>
          <p:cNvSpPr/>
          <p:nvPr/>
        </p:nvSpPr>
        <p:spPr bwMode="auto">
          <a:xfrm>
            <a:off x="1198228" y="1107094"/>
            <a:ext cx="4628639" cy="820946"/>
          </a:xfrm>
          <a:prstGeom prst="roundRect">
            <a:avLst/>
          </a:prstGeom>
          <a:solidFill>
            <a:srgbClr val="00B050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en-US" altLang="ko-KR" sz="2000" b="1" kern="0" dirty="0">
                <a:solidFill>
                  <a:schemeClr val="bg1"/>
                </a:solidFill>
                <a:ea typeface="+mn-lt"/>
                <a:cs typeface="+mn-lt"/>
              </a:rPr>
              <a:t>Hold-out </a:t>
            </a:r>
            <a:r>
              <a:rPr lang="en-US" altLang="ko-KR" sz="2000" b="1" kern="0" dirty="0" err="1">
                <a:solidFill>
                  <a:schemeClr val="bg1"/>
                </a:solidFill>
                <a:ea typeface="+mn-lt"/>
                <a:cs typeface="+mn-lt"/>
              </a:rPr>
              <a:t>기법으로</a:t>
            </a:r>
            <a:r>
              <a:rPr lang="en-US" altLang="ko-KR" sz="2000" b="1" kern="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altLang="ko-KR" sz="2000" b="1" kern="0" dirty="0" err="1">
                <a:solidFill>
                  <a:schemeClr val="bg1"/>
                </a:solidFill>
                <a:ea typeface="+mn-lt"/>
                <a:cs typeface="+mn-lt"/>
              </a:rPr>
              <a:t>학습</a:t>
            </a:r>
            <a:r>
              <a:rPr lang="en-US" altLang="ko-KR" sz="2000" b="1" kern="0" dirty="0">
                <a:solidFill>
                  <a:schemeClr val="bg1"/>
                </a:solidFill>
                <a:ea typeface="+mn-lt"/>
                <a:cs typeface="+mn-lt"/>
              </a:rPr>
              <a:t>, </a:t>
            </a:r>
            <a:r>
              <a:rPr lang="en-US" altLang="ko-KR" sz="2000" b="1" kern="0" dirty="0" err="1">
                <a:solidFill>
                  <a:schemeClr val="bg1"/>
                </a:solidFill>
                <a:ea typeface="+mn-lt"/>
                <a:cs typeface="+mn-lt"/>
              </a:rPr>
              <a:t>검증</a:t>
            </a:r>
            <a:r>
              <a:rPr lang="en-US" altLang="ko-KR" sz="2000" b="1" kern="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altLang="ko-KR" sz="2000" b="1" kern="0" dirty="0" err="1">
                <a:solidFill>
                  <a:schemeClr val="bg1"/>
                </a:solidFill>
                <a:ea typeface="+mn-lt"/>
                <a:cs typeface="+mn-lt"/>
              </a:rPr>
              <a:t>데이터셋</a:t>
            </a:r>
            <a:r>
              <a:rPr lang="en-US" altLang="ko-KR" sz="2000" b="1" kern="0" dirty="0">
                <a:solidFill>
                  <a:schemeClr val="bg1"/>
                </a:solidFill>
                <a:ea typeface="+mn-lt"/>
                <a:cs typeface="+mn-lt"/>
              </a:rPr>
              <a:t> 8:2로 </a:t>
            </a:r>
            <a:r>
              <a:rPr lang="en-US" altLang="ko-KR" sz="2000" b="1" kern="0" dirty="0" err="1">
                <a:solidFill>
                  <a:schemeClr val="bg1"/>
                </a:solidFill>
                <a:ea typeface="+mn-lt"/>
                <a:cs typeface="+mn-lt"/>
              </a:rPr>
              <a:t>나누기</a:t>
            </a:r>
            <a:endParaRPr lang="en-US" altLang="ko-KR" sz="2000" b="1" kern="0" dirty="0" err="1">
              <a:solidFill>
                <a:schemeClr val="bg1"/>
              </a:solidFill>
              <a:ea typeface="맑은 고딕"/>
            </a:endParaRPr>
          </a:p>
        </p:txBody>
      </p:sp>
      <p:pic>
        <p:nvPicPr>
          <p:cNvPr id="2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4A5BDE20-BDF7-560B-BF77-B53FFD48DF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0195" y="4253739"/>
            <a:ext cx="2743200" cy="1563624"/>
          </a:xfrm>
          <a:prstGeom prst="rect">
            <a:avLst/>
          </a:prstGeom>
        </p:spPr>
      </p:pic>
      <p:pic>
        <p:nvPicPr>
          <p:cNvPr id="9" name="그림 13" descr="텍스트이(가) 표시된 사진&#10;&#10;자동 생성된 설명">
            <a:extLst>
              <a:ext uri="{FF2B5EF4-FFF2-40B4-BE49-F238E27FC236}">
                <a16:creationId xmlns:a16="http://schemas.microsoft.com/office/drawing/2014/main" id="{AD183346-1670-ABC0-7E2B-248BFC8B97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12628" y="2253385"/>
            <a:ext cx="4068040" cy="3858491"/>
          </a:xfrm>
          <a:prstGeom prst="rect">
            <a:avLst/>
          </a:prstGeom>
        </p:spPr>
      </p:pic>
      <p:pic>
        <p:nvPicPr>
          <p:cNvPr id="3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F2AAA875-FDF2-5DB1-7132-F05B54B124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2900" y="2264319"/>
            <a:ext cx="6804313" cy="82094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2D11543-5AFE-BBC9-E9C0-FA96CB46178B}"/>
              </a:ext>
            </a:extLst>
          </p:cNvPr>
          <p:cNvSpPr txBox="1"/>
          <p:nvPr/>
        </p:nvSpPr>
        <p:spPr>
          <a:xfrm>
            <a:off x="280554" y="5880100"/>
            <a:ext cx="666057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b="1" dirty="0">
                <a:ea typeface="맑은 고딕"/>
              </a:rPr>
              <a:t>이미지 사이즈는 224, 배치 사이즈는 32, 시드는 42로 설정 </a:t>
            </a:r>
            <a:endParaRPr lang="ko-KR" altLang="en-US" b="1" dirty="0"/>
          </a:p>
        </p:txBody>
      </p:sp>
      <p:sp>
        <p:nvSpPr>
          <p:cNvPr id="11" name="모서리가 둥근 직사각형 9">
            <a:extLst>
              <a:ext uri="{FF2B5EF4-FFF2-40B4-BE49-F238E27FC236}">
                <a16:creationId xmlns:a16="http://schemas.microsoft.com/office/drawing/2014/main" id="{CA122E02-256B-2775-AD23-3E22DC12FD38}"/>
              </a:ext>
            </a:extLst>
          </p:cNvPr>
          <p:cNvSpPr/>
          <p:nvPr/>
        </p:nvSpPr>
        <p:spPr bwMode="auto">
          <a:xfrm>
            <a:off x="2553116" y="3244173"/>
            <a:ext cx="2122378" cy="1012045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defTabSz="914126">
              <a:defRPr/>
            </a:pPr>
            <a:r>
              <a:rPr lang="en-US" altLang="ko-KR" sz="1600" kern="0" dirty="0">
                <a:highlight>
                  <a:srgbClr val="FFFFFE"/>
                </a:highlight>
                <a:ea typeface="+mn-lt"/>
                <a:cs typeface="+mn-lt"/>
              </a:rPr>
              <a:t>Train data : 3912개</a:t>
            </a:r>
            <a:endParaRPr lang="ko-KR" altLang="en-US" sz="1600" dirty="0">
              <a:ea typeface="+mn-lt"/>
              <a:cs typeface="+mn-lt"/>
            </a:endParaRPr>
          </a:p>
          <a:p>
            <a:pPr defTabSz="914126">
              <a:defRPr/>
            </a:pPr>
            <a:r>
              <a:rPr lang="en-US" altLang="ko-KR" sz="1600" kern="0" dirty="0">
                <a:highlight>
                  <a:srgbClr val="FFFFFE"/>
                </a:highlight>
                <a:ea typeface="+mn-lt"/>
                <a:cs typeface="+mn-lt"/>
              </a:rPr>
              <a:t>Val data : 1304개</a:t>
            </a:r>
            <a:endParaRPr lang="ko-KR" altLang="en-US" sz="1600" dirty="0">
              <a:ea typeface="+mn-lt"/>
              <a:cs typeface="+mn-lt"/>
            </a:endParaRPr>
          </a:p>
          <a:p>
            <a:pPr defTabSz="914126">
              <a:defRPr/>
            </a:pPr>
            <a:r>
              <a:rPr lang="en-US" altLang="ko-KR" sz="1600" kern="0" dirty="0">
                <a:highlight>
                  <a:srgbClr val="FFFFFE"/>
                </a:highlight>
                <a:ea typeface="+mn-lt"/>
                <a:cs typeface="+mn-lt"/>
              </a:rPr>
              <a:t>Test data : 624</a:t>
            </a:r>
            <a:endParaRPr lang="ko-KR" sz="1600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96896111"/>
      </p:ext>
    </p:extLst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1" name="모서리가 둥근 직사각형 40"/>
          <p:cNvSpPr/>
          <p:nvPr/>
        </p:nvSpPr>
        <p:spPr>
          <a:xfrm>
            <a:off x="1306676" y="1028019"/>
            <a:ext cx="5157773" cy="463997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sz="2000" b="1" dirty="0">
                <a:ea typeface="맑은 고딕"/>
              </a:rPr>
              <a:t>사전학습 모델 ResNet152V2 사용 이유</a:t>
            </a:r>
          </a:p>
        </p:txBody>
      </p:sp>
      <p:sp>
        <p:nvSpPr>
          <p:cNvPr id="5" name="모서리가 둥근 직사각형 9">
            <a:extLst>
              <a:ext uri="{FF2B5EF4-FFF2-40B4-BE49-F238E27FC236}">
                <a16:creationId xmlns:a16="http://schemas.microsoft.com/office/drawing/2014/main" id="{8EECB33C-0C65-F028-48EC-E1FC5EA19742}"/>
              </a:ext>
            </a:extLst>
          </p:cNvPr>
          <p:cNvSpPr/>
          <p:nvPr/>
        </p:nvSpPr>
        <p:spPr bwMode="auto">
          <a:xfrm>
            <a:off x="466275" y="1630630"/>
            <a:ext cx="6671946" cy="2898267"/>
          </a:xfrm>
          <a:prstGeom prst="roundRect">
            <a:avLst>
              <a:gd name="adj" fmla="val 6369"/>
            </a:avLst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marL="285750" indent="-285750" defTabSz="914126">
              <a:buFont typeface="Wingdings"/>
              <a:buChar char="§"/>
              <a:defRPr/>
            </a:pPr>
            <a:r>
              <a:rPr lang="ko-KR" altLang="en-US" sz="1600" kern="0" dirty="0">
                <a:highlight>
                  <a:srgbClr val="FFFFFE"/>
                </a:highlight>
                <a:ea typeface="+mn-lt"/>
                <a:cs typeface="+mn-lt"/>
              </a:rPr>
              <a:t>사전학습</a:t>
            </a:r>
            <a:r>
              <a:rPr lang="en-US" sz="16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600" kern="0" dirty="0" err="1">
                <a:highlight>
                  <a:srgbClr val="FFFFFE"/>
                </a:highlight>
                <a:ea typeface="+mn-lt"/>
                <a:cs typeface="+mn-lt"/>
              </a:rPr>
              <a:t>모델</a:t>
            </a:r>
            <a:r>
              <a:rPr lang="en-US" sz="1600" kern="0" dirty="0">
                <a:highlight>
                  <a:srgbClr val="FFFFFE"/>
                </a:highlight>
                <a:ea typeface="+mn-lt"/>
                <a:cs typeface="+mn-lt"/>
              </a:rPr>
              <a:t> ResNet152V2를 </a:t>
            </a:r>
            <a:r>
              <a:rPr lang="ko-KR" altLang="en-US" sz="1600" kern="0" dirty="0">
                <a:highlight>
                  <a:srgbClr val="FFFFFE"/>
                </a:highlight>
                <a:ea typeface="+mn-lt"/>
                <a:cs typeface="+mn-lt"/>
              </a:rPr>
              <a:t>베이스로</a:t>
            </a:r>
            <a:r>
              <a:rPr lang="en-US" sz="16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600" kern="0" dirty="0" err="1">
                <a:highlight>
                  <a:srgbClr val="FFFFFE"/>
                </a:highlight>
                <a:ea typeface="+mn-lt"/>
                <a:cs typeface="+mn-lt"/>
              </a:rPr>
              <a:t>파이프라인</a:t>
            </a:r>
            <a:r>
              <a:rPr lang="en-US" sz="16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600" kern="0" dirty="0" err="1">
                <a:highlight>
                  <a:srgbClr val="FFFFFE"/>
                </a:highlight>
                <a:ea typeface="+mn-lt"/>
                <a:cs typeface="+mn-lt"/>
              </a:rPr>
              <a:t>구성</a:t>
            </a:r>
            <a:endParaRPr lang="ko-KR" altLang="en-US" sz="1600" dirty="0" err="1">
              <a:ea typeface="맑은 고딕"/>
            </a:endParaRPr>
          </a:p>
          <a:p>
            <a:pPr marL="285750" indent="-285750" defTabSz="914126">
              <a:buFont typeface="Wingdings"/>
              <a:buChar char="§"/>
              <a:defRPr/>
            </a:pPr>
            <a:r>
              <a:rPr lang="en-US" sz="1600" kern="0" err="1">
                <a:highlight>
                  <a:srgbClr val="FFFFFE"/>
                </a:highlight>
                <a:ea typeface="+mn-lt"/>
                <a:cs typeface="+mn-lt"/>
              </a:rPr>
              <a:t>CNN으로</a:t>
            </a:r>
            <a:r>
              <a:rPr lang="en-US" sz="16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600" kern="0" err="1">
                <a:highlight>
                  <a:srgbClr val="FFFFFE"/>
                </a:highlight>
                <a:ea typeface="+mn-lt"/>
                <a:cs typeface="+mn-lt"/>
              </a:rPr>
              <a:t>직접</a:t>
            </a:r>
            <a:r>
              <a:rPr lang="en-US" sz="16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600" kern="0" err="1">
                <a:highlight>
                  <a:srgbClr val="FFFFFE"/>
                </a:highlight>
                <a:ea typeface="+mn-lt"/>
                <a:cs typeface="+mn-lt"/>
              </a:rPr>
              <a:t>층을</a:t>
            </a:r>
            <a:r>
              <a:rPr lang="en-US" sz="16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600" kern="0" err="1">
                <a:highlight>
                  <a:srgbClr val="FFFFFE"/>
                </a:highlight>
                <a:ea typeface="+mn-lt"/>
                <a:cs typeface="+mn-lt"/>
              </a:rPr>
              <a:t>쌓는</a:t>
            </a:r>
            <a:r>
              <a:rPr lang="en-US" sz="16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600" kern="0" err="1">
                <a:highlight>
                  <a:srgbClr val="FFFFFE"/>
                </a:highlight>
                <a:ea typeface="+mn-lt"/>
                <a:cs typeface="+mn-lt"/>
              </a:rPr>
              <a:t>경우</a:t>
            </a:r>
            <a:r>
              <a:rPr lang="en-US" sz="16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600" kern="0" err="1">
                <a:highlight>
                  <a:srgbClr val="FFFFFE"/>
                </a:highlight>
                <a:ea typeface="+mn-lt"/>
                <a:cs typeface="+mn-lt"/>
              </a:rPr>
              <a:t>모델을</a:t>
            </a:r>
            <a:r>
              <a:rPr lang="en-US" sz="16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600" kern="0" err="1">
                <a:highlight>
                  <a:srgbClr val="FFFFFE"/>
                </a:highlight>
                <a:ea typeface="+mn-lt"/>
                <a:cs typeface="+mn-lt"/>
              </a:rPr>
              <a:t>세밀하게</a:t>
            </a:r>
            <a:r>
              <a:rPr lang="en-US" sz="16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600" kern="0" err="1">
                <a:highlight>
                  <a:srgbClr val="FFFFFE"/>
                </a:highlight>
                <a:ea typeface="+mn-lt"/>
                <a:cs typeface="+mn-lt"/>
              </a:rPr>
              <a:t>조정할</a:t>
            </a:r>
            <a:r>
              <a:rPr lang="en-US" sz="1600" kern="0" dirty="0">
                <a:highlight>
                  <a:srgbClr val="FFFFFE"/>
                </a:highlight>
                <a:ea typeface="+mn-lt"/>
                <a:cs typeface="+mn-lt"/>
              </a:rPr>
              <a:t> 수 </a:t>
            </a:r>
            <a:r>
              <a:rPr lang="en-US" sz="1600" kern="0" err="1">
                <a:highlight>
                  <a:srgbClr val="FFFFFE"/>
                </a:highlight>
                <a:ea typeface="+mn-lt"/>
                <a:cs typeface="+mn-lt"/>
              </a:rPr>
              <a:t>있어서</a:t>
            </a:r>
            <a:r>
              <a:rPr lang="en-US" sz="1600" kern="0" dirty="0">
                <a:highlight>
                  <a:srgbClr val="FFFFFE"/>
                </a:highlight>
                <a:ea typeface="+mn-lt"/>
                <a:cs typeface="+mn-lt"/>
              </a:rPr>
              <a:t> 좀 더 </a:t>
            </a:r>
            <a:r>
              <a:rPr lang="en-US" sz="1600" kern="0" err="1">
                <a:highlight>
                  <a:srgbClr val="FFFFFE"/>
                </a:highlight>
                <a:ea typeface="+mn-lt"/>
                <a:cs typeface="+mn-lt"/>
              </a:rPr>
              <a:t>세밀한</a:t>
            </a:r>
            <a:r>
              <a:rPr lang="en-US" sz="16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600" kern="0" err="1">
                <a:highlight>
                  <a:srgbClr val="FFFFFE"/>
                </a:highlight>
                <a:ea typeface="+mn-lt"/>
                <a:cs typeface="+mn-lt"/>
              </a:rPr>
              <a:t>모델링이</a:t>
            </a:r>
            <a:r>
              <a:rPr lang="en-US" sz="16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600" kern="0" err="1">
                <a:highlight>
                  <a:srgbClr val="FFFFFE"/>
                </a:highlight>
                <a:ea typeface="+mn-lt"/>
                <a:cs typeface="+mn-lt"/>
              </a:rPr>
              <a:t>가능합니다</a:t>
            </a:r>
            <a:r>
              <a:rPr lang="en-US" sz="1600" kern="0" dirty="0">
                <a:highlight>
                  <a:srgbClr val="FFFFFE"/>
                </a:highlight>
                <a:ea typeface="+mn-lt"/>
                <a:cs typeface="+mn-lt"/>
              </a:rPr>
              <a:t>. </a:t>
            </a:r>
            <a:r>
              <a:rPr lang="en-US" sz="1600" kern="0" err="1">
                <a:highlight>
                  <a:srgbClr val="FFFFFE"/>
                </a:highlight>
                <a:ea typeface="+mn-lt"/>
                <a:cs typeface="+mn-lt"/>
              </a:rPr>
              <a:t>하지만</a:t>
            </a:r>
            <a:r>
              <a:rPr lang="en-US" sz="16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600" kern="0" err="1">
                <a:highlight>
                  <a:srgbClr val="FFFFFE"/>
                </a:highlight>
                <a:ea typeface="+mn-lt"/>
                <a:cs typeface="+mn-lt"/>
              </a:rPr>
              <a:t>모델을</a:t>
            </a:r>
            <a:r>
              <a:rPr lang="en-US" sz="16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600" kern="0" err="1">
                <a:highlight>
                  <a:srgbClr val="FFFFFE"/>
                </a:highlight>
                <a:ea typeface="+mn-lt"/>
                <a:cs typeface="+mn-lt"/>
              </a:rPr>
              <a:t>학습하는</a:t>
            </a:r>
            <a:r>
              <a:rPr lang="en-US" sz="16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600" kern="0" err="1">
                <a:highlight>
                  <a:srgbClr val="FFFFFE"/>
                </a:highlight>
                <a:ea typeface="+mn-lt"/>
                <a:cs typeface="+mn-lt"/>
              </a:rPr>
              <a:t>데에</a:t>
            </a:r>
            <a:r>
              <a:rPr lang="en-US" sz="16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600" kern="0" err="1">
                <a:highlight>
                  <a:srgbClr val="FFFFFE"/>
                </a:highlight>
                <a:ea typeface="+mn-lt"/>
                <a:cs typeface="+mn-lt"/>
              </a:rPr>
              <a:t>시간이</a:t>
            </a:r>
            <a:r>
              <a:rPr lang="en-US" sz="16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600" kern="0" err="1">
                <a:highlight>
                  <a:srgbClr val="FFFFFE"/>
                </a:highlight>
                <a:ea typeface="+mn-lt"/>
                <a:cs typeface="+mn-lt"/>
              </a:rPr>
              <a:t>많이</a:t>
            </a:r>
            <a:r>
              <a:rPr lang="en-US" sz="16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600" kern="0" err="1">
                <a:highlight>
                  <a:srgbClr val="FFFFFE"/>
                </a:highlight>
                <a:ea typeface="+mn-lt"/>
                <a:cs typeface="+mn-lt"/>
              </a:rPr>
              <a:t>사용되고</a:t>
            </a:r>
            <a:r>
              <a:rPr lang="en-US" sz="16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600" kern="0" err="1">
                <a:highlight>
                  <a:srgbClr val="FFFFFE"/>
                </a:highlight>
                <a:ea typeface="+mn-lt"/>
                <a:cs typeface="+mn-lt"/>
              </a:rPr>
              <a:t>학습데이터의</a:t>
            </a:r>
            <a:r>
              <a:rPr lang="en-US" sz="16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600" kern="0" err="1">
                <a:highlight>
                  <a:srgbClr val="FFFFFE"/>
                </a:highlight>
                <a:ea typeface="+mn-lt"/>
                <a:cs typeface="+mn-lt"/>
              </a:rPr>
              <a:t>이미지</a:t>
            </a:r>
            <a:r>
              <a:rPr lang="en-US" sz="16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600" kern="0" err="1">
                <a:highlight>
                  <a:srgbClr val="FFFFFE"/>
                </a:highlight>
                <a:ea typeface="+mn-lt"/>
                <a:cs typeface="+mn-lt"/>
              </a:rPr>
              <a:t>수가</a:t>
            </a:r>
            <a:r>
              <a:rPr lang="en-US" sz="1600" kern="0" dirty="0">
                <a:highlight>
                  <a:srgbClr val="FFFFFE"/>
                </a:highlight>
                <a:ea typeface="+mn-lt"/>
                <a:cs typeface="+mn-lt"/>
              </a:rPr>
              <a:t> 3800여장으로 </a:t>
            </a:r>
            <a:r>
              <a:rPr lang="en-US" sz="1600" kern="0" err="1">
                <a:highlight>
                  <a:srgbClr val="FFFFFE"/>
                </a:highlight>
                <a:ea typeface="+mn-lt"/>
                <a:cs typeface="+mn-lt"/>
              </a:rPr>
              <a:t>데이터가</a:t>
            </a:r>
            <a:r>
              <a:rPr lang="en-US" sz="16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600" kern="0" err="1">
                <a:highlight>
                  <a:srgbClr val="FFFFFE"/>
                </a:highlight>
                <a:ea typeface="+mn-lt"/>
                <a:cs typeface="+mn-lt"/>
              </a:rPr>
              <a:t>적어</a:t>
            </a:r>
            <a:r>
              <a:rPr lang="en-US" sz="16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600" kern="0" err="1">
                <a:highlight>
                  <a:srgbClr val="FFFFFE"/>
                </a:highlight>
                <a:ea typeface="+mn-lt"/>
                <a:cs typeface="+mn-lt"/>
              </a:rPr>
              <a:t>과적합</a:t>
            </a:r>
            <a:r>
              <a:rPr lang="en-US" sz="16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600" kern="0" err="1">
                <a:highlight>
                  <a:srgbClr val="FFFFFE"/>
                </a:highlight>
                <a:ea typeface="+mn-lt"/>
                <a:cs typeface="+mn-lt"/>
              </a:rPr>
              <a:t>문제가</a:t>
            </a:r>
            <a:r>
              <a:rPr lang="en-US" sz="16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600" kern="0" err="1">
                <a:highlight>
                  <a:srgbClr val="FFFFFE"/>
                </a:highlight>
                <a:ea typeface="+mn-lt"/>
                <a:cs typeface="+mn-lt"/>
              </a:rPr>
              <a:t>발생할</a:t>
            </a:r>
            <a:r>
              <a:rPr lang="en-US" sz="1600" kern="0" dirty="0">
                <a:highlight>
                  <a:srgbClr val="FFFFFE"/>
                </a:highlight>
                <a:ea typeface="+mn-lt"/>
                <a:cs typeface="+mn-lt"/>
              </a:rPr>
              <a:t> 수 </a:t>
            </a:r>
            <a:r>
              <a:rPr lang="en-US" sz="1600" kern="0" err="1">
                <a:highlight>
                  <a:srgbClr val="FFFFFE"/>
                </a:highlight>
                <a:ea typeface="+mn-lt"/>
                <a:cs typeface="+mn-lt"/>
              </a:rPr>
              <a:t>있습니다</a:t>
            </a:r>
            <a:r>
              <a:rPr lang="en-US" sz="1600" kern="0" dirty="0">
                <a:highlight>
                  <a:srgbClr val="FFFFFE"/>
                </a:highlight>
                <a:ea typeface="+mn-lt"/>
                <a:cs typeface="+mn-lt"/>
              </a:rPr>
              <a:t>. </a:t>
            </a:r>
            <a:endParaRPr lang="en-US" sz="1600" dirty="0">
              <a:ea typeface="맑은 고딕"/>
            </a:endParaRPr>
          </a:p>
          <a:p>
            <a:pPr marL="285750" indent="-285750" defTabSz="914126">
              <a:buFont typeface="Wingdings"/>
              <a:buChar char="§"/>
              <a:defRPr/>
            </a:pPr>
            <a:r>
              <a:rPr lang="en-US" sz="1600" kern="0" err="1">
                <a:highlight>
                  <a:srgbClr val="FFFFFE"/>
                </a:highlight>
                <a:ea typeface="+mn-lt"/>
                <a:cs typeface="+mn-lt"/>
              </a:rPr>
              <a:t>그래서</a:t>
            </a:r>
            <a:r>
              <a:rPr lang="en-US" sz="16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600" kern="0" err="1">
                <a:highlight>
                  <a:srgbClr val="FFFFFE"/>
                </a:highlight>
                <a:ea typeface="+mn-lt"/>
                <a:cs typeface="+mn-lt"/>
              </a:rPr>
              <a:t>사전학습</a:t>
            </a:r>
            <a:r>
              <a:rPr lang="en-US" sz="16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600" kern="0" err="1">
                <a:highlight>
                  <a:srgbClr val="FFFFFE"/>
                </a:highlight>
                <a:ea typeface="+mn-lt"/>
                <a:cs typeface="+mn-lt"/>
              </a:rPr>
              <a:t>모델</a:t>
            </a:r>
            <a:r>
              <a:rPr lang="en-US" sz="1600" kern="0" dirty="0">
                <a:highlight>
                  <a:srgbClr val="FFFFFE"/>
                </a:highlight>
                <a:ea typeface="+mn-lt"/>
                <a:cs typeface="+mn-lt"/>
              </a:rPr>
              <a:t> ResNet152V2를 </a:t>
            </a:r>
            <a:r>
              <a:rPr lang="en-US" sz="1600" kern="0" err="1">
                <a:highlight>
                  <a:srgbClr val="FFFFFE"/>
                </a:highlight>
                <a:ea typeface="+mn-lt"/>
                <a:cs typeface="+mn-lt"/>
              </a:rPr>
              <a:t>이용하여</a:t>
            </a:r>
            <a:r>
              <a:rPr lang="en-US" sz="16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600" kern="0" err="1">
                <a:highlight>
                  <a:srgbClr val="FFFFFE"/>
                </a:highlight>
                <a:ea typeface="+mn-lt"/>
                <a:cs typeface="+mn-lt"/>
              </a:rPr>
              <a:t>층을</a:t>
            </a:r>
            <a:r>
              <a:rPr lang="en-US" sz="16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600" kern="0" err="1">
                <a:highlight>
                  <a:srgbClr val="FFFFFE"/>
                </a:highlight>
                <a:ea typeface="+mn-lt"/>
                <a:cs typeface="+mn-lt"/>
              </a:rPr>
              <a:t>추가하고</a:t>
            </a:r>
            <a:r>
              <a:rPr lang="en-US" sz="16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600" kern="0" err="1">
                <a:highlight>
                  <a:srgbClr val="FFFFFE"/>
                </a:highlight>
                <a:ea typeface="+mn-lt"/>
                <a:cs typeface="+mn-lt"/>
              </a:rPr>
              <a:t>미세</a:t>
            </a:r>
            <a:r>
              <a:rPr lang="en-US" sz="16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600" kern="0" err="1">
                <a:highlight>
                  <a:srgbClr val="FFFFFE"/>
                </a:highlight>
                <a:ea typeface="+mn-lt"/>
                <a:cs typeface="+mn-lt"/>
              </a:rPr>
              <a:t>조정을</a:t>
            </a:r>
            <a:r>
              <a:rPr lang="en-US" sz="16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600" kern="0" err="1">
                <a:highlight>
                  <a:srgbClr val="FFFFFE"/>
                </a:highlight>
                <a:ea typeface="+mn-lt"/>
                <a:cs typeface="+mn-lt"/>
              </a:rPr>
              <a:t>하여</a:t>
            </a:r>
            <a:r>
              <a:rPr lang="en-US" sz="16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600" kern="0" err="1">
                <a:highlight>
                  <a:srgbClr val="FFFFFE"/>
                </a:highlight>
                <a:ea typeface="+mn-lt"/>
                <a:cs typeface="+mn-lt"/>
              </a:rPr>
              <a:t>성능을</a:t>
            </a:r>
            <a:r>
              <a:rPr lang="en-US" sz="16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600" kern="0" err="1">
                <a:highlight>
                  <a:srgbClr val="FFFFFE"/>
                </a:highlight>
                <a:ea typeface="+mn-lt"/>
                <a:cs typeface="+mn-lt"/>
              </a:rPr>
              <a:t>높이고</a:t>
            </a:r>
            <a:r>
              <a:rPr lang="en-US" sz="16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600" kern="0" err="1">
                <a:highlight>
                  <a:srgbClr val="FFFFFE"/>
                </a:highlight>
                <a:ea typeface="+mn-lt"/>
                <a:cs typeface="+mn-lt"/>
              </a:rPr>
              <a:t>시간을</a:t>
            </a:r>
            <a:r>
              <a:rPr lang="en-US" sz="16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600" kern="0" err="1">
                <a:highlight>
                  <a:srgbClr val="FFFFFE"/>
                </a:highlight>
                <a:ea typeface="+mn-lt"/>
                <a:cs typeface="+mn-lt"/>
              </a:rPr>
              <a:t>단축</a:t>
            </a:r>
            <a:r>
              <a:rPr lang="en-US" sz="16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600" kern="0" err="1">
                <a:highlight>
                  <a:srgbClr val="FFFFFE"/>
                </a:highlight>
                <a:ea typeface="+mn-lt"/>
                <a:cs typeface="+mn-lt"/>
              </a:rPr>
              <a:t>하였습니다</a:t>
            </a:r>
            <a:r>
              <a:rPr lang="en-US" sz="1600" kern="0" dirty="0">
                <a:highlight>
                  <a:srgbClr val="FFFFFE"/>
                </a:highlight>
                <a:ea typeface="+mn-lt"/>
                <a:cs typeface="+mn-lt"/>
              </a:rPr>
              <a:t>.</a:t>
            </a:r>
            <a:endParaRPr lang="en-US" sz="1600" dirty="0">
              <a:ea typeface="맑은 고딕"/>
            </a:endParaRPr>
          </a:p>
          <a:p>
            <a:pPr marL="285750" indent="-285750" defTabSz="914126">
              <a:buFont typeface="Wingdings"/>
              <a:buChar char="§"/>
              <a:defRPr/>
            </a:pPr>
            <a:r>
              <a:rPr lang="en-US" sz="1600" kern="0" dirty="0">
                <a:highlight>
                  <a:srgbClr val="FFFFFE"/>
                </a:highlight>
                <a:ea typeface="+mn-lt"/>
                <a:cs typeface="+mn-lt"/>
              </a:rPr>
              <a:t>ResNet152V2는 </a:t>
            </a:r>
            <a:r>
              <a:rPr lang="en-US" sz="1600" kern="0" dirty="0" err="1">
                <a:highlight>
                  <a:srgbClr val="FFFFFE"/>
                </a:highlight>
                <a:ea typeface="+mn-lt"/>
                <a:cs typeface="+mn-lt"/>
              </a:rPr>
              <a:t>매우</a:t>
            </a:r>
            <a:r>
              <a:rPr lang="en-US" sz="16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600" kern="0" dirty="0" err="1">
                <a:highlight>
                  <a:srgbClr val="FFFFFE"/>
                </a:highlight>
                <a:ea typeface="+mn-lt"/>
                <a:cs typeface="+mn-lt"/>
              </a:rPr>
              <a:t>깊은</a:t>
            </a:r>
            <a:r>
              <a:rPr lang="en-US" sz="16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600" kern="0" dirty="0" err="1">
                <a:highlight>
                  <a:srgbClr val="FFFFFE"/>
                </a:highlight>
                <a:ea typeface="+mn-lt"/>
                <a:cs typeface="+mn-lt"/>
              </a:rPr>
              <a:t>모델로</a:t>
            </a:r>
            <a:r>
              <a:rPr lang="en-US" sz="16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600" kern="0" dirty="0" err="1">
                <a:highlight>
                  <a:srgbClr val="FFFFFE"/>
                </a:highlight>
                <a:ea typeface="+mn-lt"/>
                <a:cs typeface="+mn-lt"/>
              </a:rPr>
              <a:t>다른</a:t>
            </a:r>
            <a:r>
              <a:rPr lang="en-US" sz="16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600" kern="0" dirty="0" err="1">
                <a:highlight>
                  <a:srgbClr val="FFFFFE"/>
                </a:highlight>
                <a:ea typeface="+mn-lt"/>
                <a:cs typeface="+mn-lt"/>
              </a:rPr>
              <a:t>많은</a:t>
            </a:r>
            <a:r>
              <a:rPr lang="en-US" sz="16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600" kern="0" dirty="0" err="1">
                <a:highlight>
                  <a:srgbClr val="FFFFFE"/>
                </a:highlight>
                <a:ea typeface="+mn-lt"/>
                <a:cs typeface="+mn-lt"/>
              </a:rPr>
              <a:t>사전</a:t>
            </a:r>
            <a:r>
              <a:rPr lang="en-US" sz="16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600" kern="0" dirty="0" err="1">
                <a:highlight>
                  <a:srgbClr val="FFFFFE"/>
                </a:highlight>
                <a:ea typeface="+mn-lt"/>
                <a:cs typeface="+mn-lt"/>
              </a:rPr>
              <a:t>학습</a:t>
            </a:r>
            <a:r>
              <a:rPr lang="en-US" sz="16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600" kern="0" dirty="0" err="1">
                <a:highlight>
                  <a:srgbClr val="FFFFFE"/>
                </a:highlight>
                <a:ea typeface="+mn-lt"/>
                <a:cs typeface="+mn-lt"/>
              </a:rPr>
              <a:t>모델과</a:t>
            </a:r>
            <a:r>
              <a:rPr lang="en-US" sz="16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600" kern="0" dirty="0" err="1">
                <a:highlight>
                  <a:srgbClr val="FFFFFE"/>
                </a:highlight>
                <a:ea typeface="+mn-lt"/>
                <a:cs typeface="+mn-lt"/>
              </a:rPr>
              <a:t>비교했을</a:t>
            </a:r>
            <a:r>
              <a:rPr lang="en-US" sz="1600" kern="0" dirty="0">
                <a:highlight>
                  <a:srgbClr val="FFFFFE"/>
                </a:highlight>
                <a:ea typeface="+mn-lt"/>
                <a:cs typeface="+mn-lt"/>
              </a:rPr>
              <a:t> 때 </a:t>
            </a:r>
            <a:r>
              <a:rPr lang="en-US" sz="1600" kern="0" dirty="0" err="1">
                <a:highlight>
                  <a:srgbClr val="FFFFFE"/>
                </a:highlight>
                <a:ea typeface="+mn-lt"/>
                <a:cs typeface="+mn-lt"/>
              </a:rPr>
              <a:t>이미지</a:t>
            </a:r>
            <a:r>
              <a:rPr lang="en-US" sz="16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600" kern="0" dirty="0" err="1">
                <a:highlight>
                  <a:srgbClr val="FFFFFE"/>
                </a:highlight>
                <a:ea typeface="+mn-lt"/>
                <a:cs typeface="+mn-lt"/>
              </a:rPr>
              <a:t>분류에</a:t>
            </a:r>
            <a:r>
              <a:rPr lang="en-US" sz="16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600" kern="0" dirty="0" err="1">
                <a:highlight>
                  <a:srgbClr val="FFFFFE"/>
                </a:highlight>
                <a:ea typeface="+mn-lt"/>
                <a:cs typeface="+mn-lt"/>
              </a:rPr>
              <a:t>높은</a:t>
            </a:r>
            <a:r>
              <a:rPr lang="en-US" sz="16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600" kern="0" dirty="0" err="1">
                <a:highlight>
                  <a:srgbClr val="FFFFFE"/>
                </a:highlight>
                <a:ea typeface="+mn-lt"/>
                <a:cs typeface="+mn-lt"/>
              </a:rPr>
              <a:t>성능을</a:t>
            </a:r>
            <a:r>
              <a:rPr lang="en-US" sz="16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600" kern="0" dirty="0" err="1">
                <a:highlight>
                  <a:srgbClr val="FFFFFE"/>
                </a:highlight>
                <a:ea typeface="+mn-lt"/>
                <a:cs typeface="+mn-lt"/>
              </a:rPr>
              <a:t>보여</a:t>
            </a:r>
            <a:r>
              <a:rPr lang="en-US" sz="16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600" kern="0" dirty="0" err="1">
                <a:highlight>
                  <a:srgbClr val="FFFFFE"/>
                </a:highlight>
                <a:ea typeface="+mn-lt"/>
                <a:cs typeface="+mn-lt"/>
              </a:rPr>
              <a:t>사용하였습니다</a:t>
            </a:r>
            <a:r>
              <a:rPr lang="en-US" sz="1600" kern="0" dirty="0">
                <a:highlight>
                  <a:srgbClr val="FFFFFE"/>
                </a:highlight>
                <a:ea typeface="+mn-lt"/>
                <a:cs typeface="+mn-lt"/>
              </a:rPr>
              <a:t>.</a:t>
            </a:r>
            <a:endParaRPr lang="en-US" altLang="ko-KR" kern="0" dirty="0">
              <a:highlight>
                <a:srgbClr val="FFFFFE"/>
              </a:highlight>
              <a:ea typeface="맑은 고딕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C6EE3E-00C2-4F99-AE88-FBF19E6725BA}"/>
              </a:ext>
            </a:extLst>
          </p:cNvPr>
          <p:cNvSpPr txBox="1"/>
          <p:nvPr/>
        </p:nvSpPr>
        <p:spPr>
          <a:xfrm>
            <a:off x="470548" y="154142"/>
            <a:ext cx="9412763" cy="58605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400" b="1" dirty="0"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5. </a:t>
            </a:r>
            <a:r>
              <a:rPr lang="ko-KR" altLang="en-US" sz="2400" b="1" dirty="0"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분류문제를 풀기 위한 딥러닝 모델 생성 </a:t>
            </a:r>
            <a:endParaRPr lang="ko-KR" sz="2400" b="1" dirty="0">
              <a:highlight>
                <a:srgbClr val="FFFFFF"/>
              </a:highlight>
              <a:latin typeface="LG스마트체 Bold"/>
              <a:cs typeface="Arial"/>
            </a:endParaRPr>
          </a:p>
        </p:txBody>
      </p:sp>
      <p:sp>
        <p:nvSpPr>
          <p:cNvPr id="6" name="모서리가 둥근 직사각형 40">
            <a:extLst>
              <a:ext uri="{FF2B5EF4-FFF2-40B4-BE49-F238E27FC236}">
                <a16:creationId xmlns:a16="http://schemas.microsoft.com/office/drawing/2014/main" id="{F644F9C7-2BD4-D6E8-DBFF-C6F6581945CE}"/>
              </a:ext>
            </a:extLst>
          </p:cNvPr>
          <p:cNvSpPr/>
          <p:nvPr/>
        </p:nvSpPr>
        <p:spPr>
          <a:xfrm>
            <a:off x="1895493" y="4759460"/>
            <a:ext cx="3677069" cy="463997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sz="2000" b="1" dirty="0">
                <a:ea typeface="+mn-lt"/>
                <a:cs typeface="+mn-lt"/>
              </a:rPr>
              <a:t>추가한 층</a:t>
            </a:r>
            <a:endParaRPr lang="ko-KR" sz="2000" b="1" dirty="0">
              <a:ea typeface="+mn-lt"/>
              <a:cs typeface="+mn-lt"/>
            </a:endParaRPr>
          </a:p>
        </p:txBody>
      </p:sp>
      <p:sp>
        <p:nvSpPr>
          <p:cNvPr id="9" name="모서리가 둥근 직사각형 9">
            <a:extLst>
              <a:ext uri="{FF2B5EF4-FFF2-40B4-BE49-F238E27FC236}">
                <a16:creationId xmlns:a16="http://schemas.microsoft.com/office/drawing/2014/main" id="{B669AFEF-8FAA-06AD-7040-11D9B525C807}"/>
              </a:ext>
            </a:extLst>
          </p:cNvPr>
          <p:cNvSpPr/>
          <p:nvPr/>
        </p:nvSpPr>
        <p:spPr bwMode="auto">
          <a:xfrm>
            <a:off x="466275" y="5283100"/>
            <a:ext cx="6671946" cy="1012045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marL="285750" indent="-285750" defTabSz="914126">
              <a:buFont typeface="Wingdings"/>
              <a:buChar char="§"/>
              <a:defRPr/>
            </a:pPr>
            <a:r>
              <a:rPr lang="ko-KR" sz="1600" kern="0" err="1">
                <a:highlight>
                  <a:srgbClr val="FFFFFE"/>
                </a:highlight>
                <a:ea typeface="+mn-lt"/>
                <a:cs typeface="+mn-lt"/>
              </a:rPr>
              <a:t>Pooling</a:t>
            </a:r>
            <a:r>
              <a:rPr lang="ko-KR" sz="1600" kern="0" dirty="0">
                <a:highlight>
                  <a:srgbClr val="FFFFFE"/>
                </a:highlight>
                <a:ea typeface="+mn-lt"/>
                <a:cs typeface="+mn-lt"/>
              </a:rPr>
              <a:t> 적용</a:t>
            </a:r>
            <a:endParaRPr lang="ko-KR" sz="1600">
              <a:ea typeface="+mn-lt"/>
              <a:cs typeface="+mn-lt"/>
            </a:endParaRPr>
          </a:p>
          <a:p>
            <a:pPr marL="285750" indent="-285750" defTabSz="914126">
              <a:buFont typeface="Wingdings"/>
              <a:buChar char="§"/>
              <a:defRPr/>
            </a:pPr>
            <a:r>
              <a:rPr lang="ko-KR" sz="1600" kern="0" dirty="0">
                <a:highlight>
                  <a:srgbClr val="FFFFFE"/>
                </a:highlight>
                <a:ea typeface="+mn-lt"/>
                <a:cs typeface="+mn-lt"/>
              </a:rPr>
              <a:t>뉴런 128개에 </a:t>
            </a:r>
            <a:r>
              <a:rPr lang="ko-KR" sz="1600" kern="0" err="1">
                <a:highlight>
                  <a:srgbClr val="FFFFFE"/>
                </a:highlight>
                <a:ea typeface="+mn-lt"/>
                <a:cs typeface="+mn-lt"/>
              </a:rPr>
              <a:t>ReLU</a:t>
            </a:r>
            <a:r>
              <a:rPr lang="ko-KR" sz="1600" kern="0" dirty="0">
                <a:highlight>
                  <a:srgbClr val="FFFFFE"/>
                </a:highlight>
                <a:ea typeface="+mn-lt"/>
                <a:cs typeface="+mn-lt"/>
              </a:rPr>
              <a:t> 활성화 함수 적용</a:t>
            </a:r>
            <a:r>
              <a:rPr lang="en-US" altLang="ko-KR" sz="1600" kern="0" dirty="0">
                <a:highlight>
                  <a:srgbClr val="FFFFFE"/>
                </a:highlight>
                <a:ea typeface="+mn-lt"/>
                <a:cs typeface="+mn-lt"/>
              </a:rPr>
              <a:t>, </a:t>
            </a:r>
            <a:r>
              <a:rPr lang="en-US" sz="1600" kern="0" dirty="0">
                <a:highlight>
                  <a:srgbClr val="FFFFFE"/>
                </a:highlight>
                <a:ea typeface="+mn-lt"/>
                <a:cs typeface="+mn-lt"/>
              </a:rPr>
              <a:t>Dropout 0.1 </a:t>
            </a:r>
            <a:r>
              <a:rPr lang="en-US" sz="1600" kern="0" err="1">
                <a:highlight>
                  <a:srgbClr val="FFFFFE"/>
                </a:highlight>
                <a:ea typeface="+mn-lt"/>
                <a:cs typeface="+mn-lt"/>
              </a:rPr>
              <a:t>적용</a:t>
            </a:r>
            <a:endParaRPr lang="ko-KR" altLang="en-US" sz="1600">
              <a:ea typeface="맑은 고딕" panose="020B0503020000020004" pitchFamily="34" charset="-127"/>
              <a:cs typeface="+mn-lt"/>
            </a:endParaRPr>
          </a:p>
          <a:p>
            <a:pPr marL="285750" indent="-285750" defTabSz="914126">
              <a:buFont typeface="Wingdings"/>
              <a:buChar char="§"/>
              <a:defRPr/>
            </a:pPr>
            <a:r>
              <a:rPr lang="ko-KR" sz="1600" kern="0" dirty="0" err="1">
                <a:highlight>
                  <a:srgbClr val="FFFFFE"/>
                </a:highlight>
                <a:ea typeface="+mn-lt"/>
                <a:cs typeface="+mn-lt"/>
              </a:rPr>
              <a:t>Output층</a:t>
            </a:r>
            <a:r>
              <a:rPr lang="ko-KR" sz="1600" kern="0" dirty="0">
                <a:highlight>
                  <a:srgbClr val="FFFFFE"/>
                </a:highlight>
                <a:ea typeface="+mn-lt"/>
                <a:cs typeface="+mn-lt"/>
              </a:rPr>
              <a:t> 이진분류 이므로 </a:t>
            </a:r>
            <a:r>
              <a:rPr lang="ko-KR" sz="1600" kern="0" dirty="0" err="1">
                <a:highlight>
                  <a:srgbClr val="FFFFFE"/>
                </a:highlight>
                <a:ea typeface="+mn-lt"/>
                <a:cs typeface="+mn-lt"/>
              </a:rPr>
              <a:t>sigmoid</a:t>
            </a:r>
            <a:r>
              <a:rPr lang="ko-KR" sz="1600" kern="0" dirty="0">
                <a:highlight>
                  <a:srgbClr val="FFFFFE"/>
                </a:highlight>
                <a:ea typeface="+mn-lt"/>
                <a:cs typeface="+mn-lt"/>
              </a:rPr>
              <a:t> 활성화 함수 사용</a:t>
            </a:r>
            <a:endParaRPr lang="ko-KR" sz="1600" kern="0" dirty="0">
              <a:highlight>
                <a:srgbClr val="FFFFFE"/>
              </a:highlight>
              <a:ea typeface="맑은 고딕"/>
            </a:endParaRPr>
          </a:p>
        </p:txBody>
      </p:sp>
      <p:pic>
        <p:nvPicPr>
          <p:cNvPr id="2" name="그림 9" descr="도표이(가) 표시된 사진&#10;&#10;자동 생성된 설명">
            <a:extLst>
              <a:ext uri="{FF2B5EF4-FFF2-40B4-BE49-F238E27FC236}">
                <a16:creationId xmlns:a16="http://schemas.microsoft.com/office/drawing/2014/main" id="{1A091F4D-759E-4BC8-F47E-579DA970A8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1286" y="1199470"/>
            <a:ext cx="4423064" cy="1580779"/>
          </a:xfrm>
          <a:prstGeom prst="rect">
            <a:avLst/>
          </a:prstGeom>
        </p:spPr>
      </p:pic>
      <p:pic>
        <p:nvPicPr>
          <p:cNvPr id="10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3174BAD3-6063-3147-8C36-B6EE9200E0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44114" y="2933411"/>
            <a:ext cx="3356555" cy="3483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792572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1" name="모서리가 둥근 직사각형 40"/>
          <p:cNvSpPr/>
          <p:nvPr/>
        </p:nvSpPr>
        <p:spPr>
          <a:xfrm>
            <a:off x="1821026" y="1118419"/>
            <a:ext cx="3677069" cy="486165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sz="2000" b="1" dirty="0" err="1">
                <a:ea typeface="맑은 고딕"/>
              </a:rPr>
              <a:t>Model</a:t>
            </a:r>
            <a:r>
              <a:rPr lang="ko-KR" altLang="en-US" sz="2000" b="1" dirty="0">
                <a:ea typeface="맑은 고딕"/>
              </a:rPr>
              <a:t> </a:t>
            </a:r>
            <a:r>
              <a:rPr lang="ko-KR" altLang="en-US" sz="2000" b="1" dirty="0" err="1">
                <a:ea typeface="맑은 고딕"/>
              </a:rPr>
              <a:t>compile</a:t>
            </a:r>
          </a:p>
        </p:txBody>
      </p:sp>
      <p:sp>
        <p:nvSpPr>
          <p:cNvPr id="5" name="모서리가 둥근 직사각형 9">
            <a:extLst>
              <a:ext uri="{FF2B5EF4-FFF2-40B4-BE49-F238E27FC236}">
                <a16:creationId xmlns:a16="http://schemas.microsoft.com/office/drawing/2014/main" id="{8EECB33C-0C65-F028-48EC-E1FC5EA19742}"/>
              </a:ext>
            </a:extLst>
          </p:cNvPr>
          <p:cNvSpPr/>
          <p:nvPr/>
        </p:nvSpPr>
        <p:spPr bwMode="auto">
          <a:xfrm>
            <a:off x="608493" y="1717221"/>
            <a:ext cx="6145474" cy="1304996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defTabSz="914126">
              <a:defRPr/>
            </a:pPr>
            <a:r>
              <a:rPr lang="ko-KR" altLang="en-US" kern="0" dirty="0">
                <a:solidFill>
                  <a:srgbClr val="212121"/>
                </a:solidFill>
                <a:highlight>
                  <a:srgbClr val="FFFFFF"/>
                </a:highlight>
                <a:ea typeface="맑은 고딕"/>
              </a:rPr>
              <a:t>이진 분류 문제이므로 손실함수 </a:t>
            </a:r>
            <a:r>
              <a:rPr lang="ko-KR" kern="0" err="1">
                <a:solidFill>
                  <a:srgbClr val="24292F"/>
                </a:solidFill>
                <a:highlight>
                  <a:srgbClr val="FFFFFF"/>
                </a:highlight>
                <a:ea typeface="+mn-lt"/>
                <a:cs typeface="+mn-lt"/>
              </a:rPr>
              <a:t>binary_crossentropy</a:t>
            </a:r>
            <a:r>
              <a:rPr lang="ko-KR" kern="0" dirty="0">
                <a:solidFill>
                  <a:srgbClr val="24292F"/>
                </a:solidFill>
                <a:highlight>
                  <a:srgbClr val="FFFFFF"/>
                </a:highlight>
                <a:ea typeface="+mn-lt"/>
                <a:cs typeface="+mn-lt"/>
              </a:rPr>
              <a:t> 사용</a:t>
            </a:r>
          </a:p>
          <a:p>
            <a:pPr defTabSz="914126">
              <a:defRPr/>
            </a:pPr>
            <a:r>
              <a:rPr lang="ko-KR" altLang="en-US" kern="0" dirty="0">
                <a:solidFill>
                  <a:srgbClr val="24292F"/>
                </a:solidFill>
                <a:highlight>
                  <a:srgbClr val="FFFFFF"/>
                </a:highlight>
                <a:ea typeface="맑은 고딕"/>
              </a:rPr>
              <a:t>최적화 알고리즘은 </a:t>
            </a:r>
            <a:r>
              <a:rPr lang="ko-KR" altLang="en-US" kern="0" err="1">
                <a:solidFill>
                  <a:srgbClr val="24292F"/>
                </a:solidFill>
                <a:highlight>
                  <a:srgbClr val="FFFFFF"/>
                </a:highlight>
                <a:ea typeface="맑은 고딕"/>
              </a:rPr>
              <a:t>Adam을</a:t>
            </a:r>
            <a:r>
              <a:rPr lang="ko-KR" altLang="en-US" kern="0" dirty="0">
                <a:solidFill>
                  <a:srgbClr val="24292F"/>
                </a:solidFill>
                <a:highlight>
                  <a:srgbClr val="FFFFFF"/>
                </a:highlight>
                <a:ea typeface="맑은 고딕"/>
              </a:rPr>
              <a:t> 사용하고 </a:t>
            </a:r>
            <a:r>
              <a:rPr lang="ko-KR" altLang="en-US" kern="0" err="1">
                <a:solidFill>
                  <a:srgbClr val="24292F"/>
                </a:solidFill>
                <a:highlight>
                  <a:srgbClr val="FFFFFF"/>
                </a:highlight>
                <a:ea typeface="맑은 고딕"/>
              </a:rPr>
              <a:t>학습률을</a:t>
            </a:r>
            <a:r>
              <a:rPr lang="ko-KR" altLang="en-US" kern="0" dirty="0">
                <a:solidFill>
                  <a:srgbClr val="24292F"/>
                </a:solidFill>
                <a:highlight>
                  <a:srgbClr val="FFFFFF"/>
                </a:highlight>
                <a:ea typeface="맑은 고딕"/>
              </a:rPr>
              <a:t> (5e-5)설정</a:t>
            </a:r>
          </a:p>
          <a:p>
            <a:pPr defTabSz="914126">
              <a:defRPr/>
            </a:pPr>
            <a:r>
              <a:rPr lang="ko-KR" altLang="en-US" kern="0" dirty="0">
                <a:solidFill>
                  <a:srgbClr val="24292F"/>
                </a:solidFill>
                <a:highlight>
                  <a:srgbClr val="FFFFFF"/>
                </a:highlight>
                <a:ea typeface="맑은 고딕"/>
              </a:rPr>
              <a:t>평가지표로 </a:t>
            </a:r>
            <a:r>
              <a:rPr lang="ko-KR" kern="0" err="1">
                <a:solidFill>
                  <a:srgbClr val="24292F"/>
                </a:solidFill>
                <a:highlight>
                  <a:srgbClr val="FFFFFF"/>
                </a:highlight>
                <a:ea typeface="+mn-lt"/>
                <a:cs typeface="+mn-lt"/>
              </a:rPr>
              <a:t>binary_accuracy</a:t>
            </a:r>
            <a:r>
              <a:rPr lang="ko-KR" kern="0" dirty="0">
                <a:solidFill>
                  <a:srgbClr val="24292F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solidFill>
                  <a:srgbClr val="24292F"/>
                </a:solidFill>
                <a:highlight>
                  <a:srgbClr val="FFFFFF"/>
                </a:highlight>
                <a:ea typeface="+mn-lt"/>
                <a:cs typeface="+mn-lt"/>
              </a:rPr>
              <a:t>사용</a:t>
            </a:r>
            <a:endParaRPr lang="ko-KR" kern="0" dirty="0">
              <a:solidFill>
                <a:srgbClr val="24292F"/>
              </a:solidFill>
              <a:highlight>
                <a:srgbClr val="FFFFFF"/>
              </a:highlight>
              <a:ea typeface="맑은 고딕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C6EE3E-00C2-4F99-AE88-FBF19E6725BA}"/>
              </a:ext>
            </a:extLst>
          </p:cNvPr>
          <p:cNvSpPr txBox="1"/>
          <p:nvPr/>
        </p:nvSpPr>
        <p:spPr>
          <a:xfrm>
            <a:off x="470548" y="154142"/>
            <a:ext cx="9412763" cy="58605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400" b="1" dirty="0"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5. </a:t>
            </a:r>
            <a:r>
              <a:rPr lang="ko-KR" altLang="en-US" sz="2400" b="1" dirty="0"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분류문제를 풀기 위한 딥러닝 모델 생성 </a:t>
            </a:r>
            <a:endParaRPr lang="ko-KR" sz="2400" b="1" dirty="0">
              <a:highlight>
                <a:srgbClr val="FFFFFF"/>
              </a:highlight>
              <a:latin typeface="LG스마트체 Bold"/>
              <a:cs typeface="Arial"/>
            </a:endParaRPr>
          </a:p>
        </p:txBody>
      </p:sp>
      <p:pic>
        <p:nvPicPr>
          <p:cNvPr id="3" name="그림 9" descr="텍스트이(가) 표시된 사진&#10;&#10;자동 생성된 설명">
            <a:extLst>
              <a:ext uri="{FF2B5EF4-FFF2-40B4-BE49-F238E27FC236}">
                <a16:creationId xmlns:a16="http://schemas.microsoft.com/office/drawing/2014/main" id="{193E495C-CD4B-DAE4-0663-55994294E6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0946" y="1118420"/>
            <a:ext cx="3955472" cy="4846296"/>
          </a:xfrm>
          <a:prstGeom prst="rect">
            <a:avLst/>
          </a:prstGeom>
        </p:spPr>
      </p:pic>
      <p:sp>
        <p:nvSpPr>
          <p:cNvPr id="2" name="모서리가 둥근 직사각형 40">
            <a:extLst>
              <a:ext uri="{FF2B5EF4-FFF2-40B4-BE49-F238E27FC236}">
                <a16:creationId xmlns:a16="http://schemas.microsoft.com/office/drawing/2014/main" id="{C6A4C2F2-0FC6-451F-976B-7F17E54154D3}"/>
              </a:ext>
            </a:extLst>
          </p:cNvPr>
          <p:cNvSpPr/>
          <p:nvPr/>
        </p:nvSpPr>
        <p:spPr>
          <a:xfrm>
            <a:off x="1821025" y="3378441"/>
            <a:ext cx="3677069" cy="486165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sz="2000" b="1" dirty="0" err="1">
                <a:ea typeface="맑은 고딕"/>
              </a:rPr>
              <a:t>Model</a:t>
            </a:r>
            <a:r>
              <a:rPr lang="ko-KR" altLang="en-US" sz="2000" b="1" dirty="0">
                <a:ea typeface="맑은 고딕"/>
              </a:rPr>
              <a:t> </a:t>
            </a:r>
            <a:r>
              <a:rPr lang="ko-KR" altLang="en-US" sz="2000" b="1" dirty="0" err="1">
                <a:ea typeface="맑은 고딕"/>
              </a:rPr>
              <a:t>fit</a:t>
            </a:r>
          </a:p>
        </p:txBody>
      </p:sp>
      <p:sp>
        <p:nvSpPr>
          <p:cNvPr id="10" name="모서리가 둥근 직사각형 9">
            <a:extLst>
              <a:ext uri="{FF2B5EF4-FFF2-40B4-BE49-F238E27FC236}">
                <a16:creationId xmlns:a16="http://schemas.microsoft.com/office/drawing/2014/main" id="{AD47D816-4038-C3A8-834E-274E812B065D}"/>
              </a:ext>
            </a:extLst>
          </p:cNvPr>
          <p:cNvSpPr/>
          <p:nvPr/>
        </p:nvSpPr>
        <p:spPr bwMode="auto">
          <a:xfrm>
            <a:off x="608492" y="3907970"/>
            <a:ext cx="6145474" cy="2361405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defTabSz="914126">
              <a:defRPr/>
            </a:pPr>
            <a:r>
              <a:rPr lang="ko-KR" kern="0" dirty="0" err="1">
                <a:solidFill>
                  <a:srgbClr val="24292F"/>
                </a:solidFill>
                <a:highlight>
                  <a:srgbClr val="FFFFFF"/>
                </a:highlight>
                <a:ea typeface="+mn-lt"/>
                <a:cs typeface="+mn-lt"/>
              </a:rPr>
              <a:t>batch_size는</a:t>
            </a:r>
            <a:r>
              <a:rPr lang="ko-KR" kern="0" dirty="0">
                <a:solidFill>
                  <a:srgbClr val="24292F"/>
                </a:solidFill>
                <a:highlight>
                  <a:srgbClr val="FFFFFF"/>
                </a:highlight>
                <a:ea typeface="+mn-lt"/>
                <a:cs typeface="+mn-lt"/>
              </a:rPr>
              <a:t> 한 번에 처리할 데이터의 </a:t>
            </a:r>
            <a:r>
              <a:rPr lang="ko-KR" altLang="en-US" kern="0" dirty="0">
                <a:solidFill>
                  <a:srgbClr val="24292F"/>
                </a:solidFill>
                <a:highlight>
                  <a:srgbClr val="FFFFFF"/>
                </a:highlight>
                <a:ea typeface="+mn-lt"/>
                <a:cs typeface="+mn-lt"/>
              </a:rPr>
              <a:t>개수로 32로</a:t>
            </a:r>
            <a:r>
              <a:rPr lang="ko-KR" kern="0" dirty="0">
                <a:solidFill>
                  <a:srgbClr val="24292F"/>
                </a:solidFill>
                <a:highlight>
                  <a:srgbClr val="FFFFFF"/>
                </a:highlight>
                <a:ea typeface="+mn-lt"/>
                <a:cs typeface="+mn-lt"/>
              </a:rPr>
              <a:t> 지정</a:t>
            </a:r>
          </a:p>
          <a:p>
            <a:pPr defTabSz="914126">
              <a:defRPr/>
            </a:pPr>
            <a:r>
              <a:rPr lang="ko-KR" altLang="en-US" kern="0" dirty="0">
                <a:solidFill>
                  <a:srgbClr val="24292F"/>
                </a:solidFill>
                <a:highlight>
                  <a:srgbClr val="FFFFFF"/>
                </a:highlight>
                <a:ea typeface="+mn-lt"/>
                <a:cs typeface="+mn-lt"/>
              </a:rPr>
              <a:t>과적합을 방지하고 학습 시간을 줄이기 위해 검증 데이터셋의 손실 값이 더 이상 감소하지 않으면 학습을 조</a:t>
            </a:r>
            <a:r>
              <a:rPr lang="ko-KR" kern="0" dirty="0">
                <a:solidFill>
                  <a:srgbClr val="24292F"/>
                </a:solidFill>
                <a:highlight>
                  <a:srgbClr val="FFFFFF"/>
                </a:highlight>
                <a:ea typeface="+mn-lt"/>
                <a:cs typeface="+mn-lt"/>
              </a:rPr>
              <a:t>기 </a:t>
            </a:r>
            <a:r>
              <a:rPr lang="ko-KR" kern="0" dirty="0" err="1">
                <a:solidFill>
                  <a:srgbClr val="24292F"/>
                </a:solidFill>
                <a:highlight>
                  <a:srgbClr val="FFFFFF"/>
                </a:highlight>
                <a:ea typeface="+mn-lt"/>
                <a:cs typeface="+mn-lt"/>
              </a:rPr>
              <a:t>종료시키는</a:t>
            </a:r>
            <a:r>
              <a:rPr lang="ko-KR" kern="0" dirty="0">
                <a:solidFill>
                  <a:srgbClr val="24292F"/>
                </a:solidFill>
                <a:highlight>
                  <a:srgbClr val="FFFFFF"/>
                </a:highlight>
                <a:ea typeface="+mn-lt"/>
                <a:cs typeface="+mn-lt"/>
              </a:rPr>
              <a:t> 역할을 </a:t>
            </a:r>
            <a:r>
              <a:rPr lang="ko-KR" altLang="en-US" kern="0" dirty="0">
                <a:solidFill>
                  <a:srgbClr val="24292F"/>
                </a:solidFill>
                <a:highlight>
                  <a:srgbClr val="FFFFFF"/>
                </a:highlight>
                <a:ea typeface="+mn-lt"/>
                <a:cs typeface="+mn-lt"/>
              </a:rPr>
              <a:t>하는 </a:t>
            </a:r>
            <a:r>
              <a:rPr lang="en-US" altLang="ko-KR" kern="0" dirty="0" err="1">
                <a:solidFill>
                  <a:srgbClr val="24292F"/>
                </a:solidFill>
                <a:highlight>
                  <a:srgbClr val="FFFFFF"/>
                </a:highlight>
                <a:ea typeface="+mn-lt"/>
                <a:cs typeface="+mn-lt"/>
              </a:rPr>
              <a:t>early_stopping과</a:t>
            </a:r>
            <a:r>
              <a:rPr lang="ko-KR" kern="0" dirty="0">
                <a:solidFill>
                  <a:srgbClr val="24292F"/>
                </a:solidFill>
                <a:highlight>
                  <a:srgbClr val="FFFFFF"/>
                </a:highlight>
                <a:ea typeface="+mn-lt"/>
                <a:cs typeface="+mn-lt"/>
              </a:rPr>
              <a:t> 손실 값이 더 이상 감소하지 않으면 </a:t>
            </a:r>
            <a:r>
              <a:rPr lang="ko-KR" altLang="en-US" kern="0" dirty="0" err="1">
                <a:solidFill>
                  <a:srgbClr val="24292F"/>
                </a:solidFill>
                <a:highlight>
                  <a:srgbClr val="FFFFFF"/>
                </a:highlight>
                <a:ea typeface="+mn-lt"/>
                <a:cs typeface="+mn-lt"/>
              </a:rPr>
              <a:t>학습률을</a:t>
            </a:r>
            <a:r>
              <a:rPr lang="ko-KR" kern="0" dirty="0">
                <a:solidFill>
                  <a:srgbClr val="24292F"/>
                </a:solidFill>
                <a:highlight>
                  <a:srgbClr val="FFFFFF"/>
                </a:highlight>
                <a:ea typeface="+mn-lt"/>
                <a:cs typeface="+mn-lt"/>
              </a:rPr>
              <a:t> 감소시키는 역할을 하는 </a:t>
            </a:r>
            <a:r>
              <a:rPr lang="en-US" altLang="ko-KR" kern="0" dirty="0">
                <a:solidFill>
                  <a:srgbClr val="24292F"/>
                </a:solidFill>
                <a:highlight>
                  <a:srgbClr val="FFFFFF"/>
                </a:highlight>
                <a:ea typeface="+mn-lt"/>
                <a:cs typeface="+mn-lt"/>
              </a:rPr>
              <a:t>plateau</a:t>
            </a:r>
            <a:r>
              <a:rPr lang="ko-KR" kern="0" dirty="0">
                <a:solidFill>
                  <a:srgbClr val="24292F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kern="0" dirty="0" err="1">
                <a:solidFill>
                  <a:srgbClr val="24292F"/>
                </a:solidFill>
                <a:highlight>
                  <a:srgbClr val="FFFFFF"/>
                </a:highlight>
                <a:ea typeface="+mn-lt"/>
                <a:cs typeface="+mn-lt"/>
              </a:rPr>
              <a:t>콜백</a:t>
            </a:r>
            <a:r>
              <a:rPr lang="ko-KR" kern="0" dirty="0">
                <a:solidFill>
                  <a:srgbClr val="24292F"/>
                </a:solidFill>
                <a:highlight>
                  <a:srgbClr val="FFFFFF"/>
                </a:highlight>
                <a:ea typeface="+mn-lt"/>
                <a:cs typeface="+mn-lt"/>
              </a:rPr>
              <a:t> 함수를 사용하였습니다.</a:t>
            </a:r>
            <a:endParaRPr lang="ko-KR" altLang="en-US" dirty="0">
              <a:solidFill>
                <a:srgbClr val="000000"/>
              </a:solidFill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83278052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</TotalTime>
  <Words>1466</Words>
  <Application>Microsoft Office PowerPoint</Application>
  <PresentationFormat>와이드스크린</PresentationFormat>
  <Paragraphs>137</Paragraphs>
  <Slides>15</Slides>
  <Notes>14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16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경기원</dc:creator>
  <cp:lastModifiedBy>경기원 총괄 CONSULTANT 품질전략팀 (kwkyung@lgcns.com, 02-2099-5127)</cp:lastModifiedBy>
  <cp:revision>2508</cp:revision>
  <cp:lastPrinted>2017-04-19T07:25:48Z</cp:lastPrinted>
  <dcterms:created xsi:type="dcterms:W3CDTF">2017-04-17T00:33:54Z</dcterms:created>
  <dcterms:modified xsi:type="dcterms:W3CDTF">2023-05-15T05:59:29Z</dcterms:modified>
</cp:coreProperties>
</file>

<file path=docProps/thumbnail.jpeg>
</file>